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Lst>
  <p:sldSz cx="18288000" cy="10287000"/>
  <p:notesSz cx="6858000" cy="9144000"/>
  <p:embeddedFontLst>
    <p:embeddedFont>
      <p:font typeface="Open Sauce Heavy" charset="1" panose="00000A00000000000000"/>
      <p:regular r:id="rId37"/>
    </p:embeddedFont>
    <p:embeddedFont>
      <p:font typeface="Open Sauce" charset="1" panose="00000500000000000000"/>
      <p:regular r:id="rId38"/>
    </p:embeddedFont>
    <p:embeddedFont>
      <p:font typeface="Open Sauce Bold" charset="1" panose="00000800000000000000"/>
      <p:regular r:id="rId39"/>
    </p:embeddedFont>
    <p:embeddedFont>
      <p:font typeface="Neue Montreal Bold" charset="1" panose="00000400000000000000"/>
      <p:regular r:id="rId40"/>
    </p:embeddedFont>
    <p:embeddedFont>
      <p:font typeface="Neue Montreal" charset="1" panose="00000400000000000000"/>
      <p:regular r:id="rId41"/>
    </p:embeddedFont>
    <p:embeddedFont>
      <p:font typeface="Neue Montreal Bold Italics" charset="1" panose="00000400000000000000"/>
      <p:regular r:id="rId42"/>
    </p:embeddedFont>
    <p:embeddedFont>
      <p:font typeface="Play" charset="1" panose="00000500000000000000"/>
      <p:regular r:id="rId43"/>
    </p:embeddedFont>
    <p:embeddedFont>
      <p:font typeface="Play Bold" charset="1" panose="00000800000000000000"/>
      <p:regular r:id="rId44"/>
    </p:embeddedFont>
    <p:embeddedFont>
      <p:font typeface="Neue Montreal Medium" charset="1" panose="00000400000000000000"/>
      <p:regular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fonts/font37.fntdata" Type="http://schemas.openxmlformats.org/officeDocument/2006/relationships/font"/><Relationship Id="rId38" Target="fonts/font38.fntdata" Type="http://schemas.openxmlformats.org/officeDocument/2006/relationships/font"/><Relationship Id="rId39" Target="fonts/font39.fntdata" Type="http://schemas.openxmlformats.org/officeDocument/2006/relationships/font"/><Relationship Id="rId4" Target="theme/theme1.xml" Type="http://schemas.openxmlformats.org/officeDocument/2006/relationships/theme"/><Relationship Id="rId40" Target="fonts/font40.fntdata" Type="http://schemas.openxmlformats.org/officeDocument/2006/relationships/font"/><Relationship Id="rId41" Target="fonts/font41.fntdata" Type="http://schemas.openxmlformats.org/officeDocument/2006/relationships/font"/><Relationship Id="rId42" Target="fonts/font42.fntdata" Type="http://schemas.openxmlformats.org/officeDocument/2006/relationships/font"/><Relationship Id="rId43" Target="fonts/font43.fntdata" Type="http://schemas.openxmlformats.org/officeDocument/2006/relationships/font"/><Relationship Id="rId44" Target="fonts/font44.fntdata" Type="http://schemas.openxmlformats.org/officeDocument/2006/relationships/font"/><Relationship Id="rId45" Target="fonts/font45.fntdata" Type="http://schemas.openxmlformats.org/officeDocument/2006/relationships/font"/><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 Id="rId4" Target="../media/image3.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0.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jpe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jpe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jpe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5.jpe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6.jpe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jpe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8.jpe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9.jpe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jpe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jpe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2.jpe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3.jpe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4.jpe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5.jpe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6.jpe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7.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jpe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8.jpe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9.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5.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424242"/>
        </a:solidFill>
      </p:bgPr>
    </p:bg>
    <p:spTree>
      <p:nvGrpSpPr>
        <p:cNvPr id="1" name=""/>
        <p:cNvGrpSpPr/>
        <p:nvPr/>
      </p:nvGrpSpPr>
      <p:grpSpPr>
        <a:xfrm>
          <a:off x="0" y="0"/>
          <a:ext cx="0" cy="0"/>
          <a:chOff x="0" y="0"/>
          <a:chExt cx="0" cy="0"/>
        </a:xfrm>
      </p:grpSpPr>
      <p:sp>
        <p:nvSpPr>
          <p:cNvPr name="Freeform 2" id="2"/>
          <p:cNvSpPr/>
          <p:nvPr/>
        </p:nvSpPr>
        <p:spPr>
          <a:xfrm flipH="false" flipV="false" rot="0">
            <a:off x="64223" y="2573989"/>
            <a:ext cx="18339515" cy="9403170"/>
          </a:xfrm>
          <a:custGeom>
            <a:avLst/>
            <a:gdLst/>
            <a:ahLst/>
            <a:cxnLst/>
            <a:rect r="r" b="b" t="t" l="l"/>
            <a:pathLst>
              <a:path h="9403170" w="18339515">
                <a:moveTo>
                  <a:pt x="0" y="0"/>
                </a:moveTo>
                <a:lnTo>
                  <a:pt x="18339516" y="0"/>
                </a:lnTo>
                <a:lnTo>
                  <a:pt x="18339516" y="9403170"/>
                </a:lnTo>
                <a:lnTo>
                  <a:pt x="0" y="9403170"/>
                </a:lnTo>
                <a:lnTo>
                  <a:pt x="0" y="0"/>
                </a:lnTo>
                <a:close/>
              </a:path>
            </a:pathLst>
          </a:custGeom>
          <a:blipFill>
            <a:blip r:embed="rId2">
              <a:alphaModFix amt="16000"/>
            </a:blip>
            <a:stretch>
              <a:fillRect l="0" t="0" r="0" b="0"/>
            </a:stretch>
          </a:blipFill>
        </p:spPr>
      </p:sp>
      <p:grpSp>
        <p:nvGrpSpPr>
          <p:cNvPr name="Group 3" id="3"/>
          <p:cNvGrpSpPr/>
          <p:nvPr/>
        </p:nvGrpSpPr>
        <p:grpSpPr>
          <a:xfrm rot="0">
            <a:off x="-203669" y="-206665"/>
            <a:ext cx="18695337" cy="10493665"/>
            <a:chOff x="0" y="0"/>
            <a:chExt cx="2896397" cy="1625743"/>
          </a:xfrm>
        </p:grpSpPr>
        <p:sp>
          <p:nvSpPr>
            <p:cNvPr name="Freeform 4" id="4"/>
            <p:cNvSpPr/>
            <p:nvPr/>
          </p:nvSpPr>
          <p:spPr>
            <a:xfrm flipH="false" flipV="false" rot="0">
              <a:off x="0" y="0"/>
              <a:ext cx="2896397" cy="1625743"/>
            </a:xfrm>
            <a:custGeom>
              <a:avLst/>
              <a:gdLst/>
              <a:ahLst/>
              <a:cxnLst/>
              <a:rect r="r" b="b" t="t" l="l"/>
              <a:pathLst>
                <a:path h="1625743" w="2896397">
                  <a:moveTo>
                    <a:pt x="0" y="0"/>
                  </a:moveTo>
                  <a:lnTo>
                    <a:pt x="2896397" y="0"/>
                  </a:lnTo>
                  <a:lnTo>
                    <a:pt x="2896397" y="1625743"/>
                  </a:lnTo>
                  <a:lnTo>
                    <a:pt x="0" y="1625743"/>
                  </a:lnTo>
                  <a:close/>
                </a:path>
              </a:pathLst>
            </a:custGeom>
            <a:blipFill>
              <a:blip r:embed="rId3"/>
              <a:stretch>
                <a:fillRect l="0" t="-27707" r="0" b="-50451"/>
              </a:stretch>
            </a:blipFill>
          </p:spPr>
        </p:sp>
      </p:grpSp>
      <p:grpSp>
        <p:nvGrpSpPr>
          <p:cNvPr name="Group 5" id="5"/>
          <p:cNvGrpSpPr/>
          <p:nvPr/>
        </p:nvGrpSpPr>
        <p:grpSpPr>
          <a:xfrm rot="0">
            <a:off x="896226" y="1694204"/>
            <a:ext cx="16495548" cy="6691928"/>
            <a:chOff x="0" y="0"/>
            <a:chExt cx="4344507" cy="1762483"/>
          </a:xfrm>
        </p:grpSpPr>
        <p:sp>
          <p:nvSpPr>
            <p:cNvPr name="Freeform 6" id="6"/>
            <p:cNvSpPr/>
            <p:nvPr/>
          </p:nvSpPr>
          <p:spPr>
            <a:xfrm flipH="false" flipV="false" rot="0">
              <a:off x="0" y="0"/>
              <a:ext cx="4344507" cy="1762483"/>
            </a:xfrm>
            <a:custGeom>
              <a:avLst/>
              <a:gdLst/>
              <a:ahLst/>
              <a:cxnLst/>
              <a:rect r="r" b="b" t="t" l="l"/>
              <a:pathLst>
                <a:path h="1762483" w="4344507">
                  <a:moveTo>
                    <a:pt x="43648" y="0"/>
                  </a:moveTo>
                  <a:lnTo>
                    <a:pt x="4300858" y="0"/>
                  </a:lnTo>
                  <a:cubicBezTo>
                    <a:pt x="4312435" y="0"/>
                    <a:pt x="4323537" y="4599"/>
                    <a:pt x="4331722" y="12784"/>
                  </a:cubicBezTo>
                  <a:cubicBezTo>
                    <a:pt x="4339908" y="20970"/>
                    <a:pt x="4344507" y="32072"/>
                    <a:pt x="4344507" y="43648"/>
                  </a:cubicBezTo>
                  <a:lnTo>
                    <a:pt x="4344507" y="1718835"/>
                  </a:lnTo>
                  <a:cubicBezTo>
                    <a:pt x="4344507" y="1742941"/>
                    <a:pt x="4324965" y="1762483"/>
                    <a:pt x="4300858" y="1762483"/>
                  </a:cubicBezTo>
                  <a:lnTo>
                    <a:pt x="43648" y="1762483"/>
                  </a:lnTo>
                  <a:cubicBezTo>
                    <a:pt x="32072" y="1762483"/>
                    <a:pt x="20970" y="1757885"/>
                    <a:pt x="12784" y="1749699"/>
                  </a:cubicBezTo>
                  <a:cubicBezTo>
                    <a:pt x="4599" y="1741513"/>
                    <a:pt x="0" y="1730411"/>
                    <a:pt x="0" y="1718835"/>
                  </a:cubicBezTo>
                  <a:lnTo>
                    <a:pt x="0" y="43648"/>
                  </a:lnTo>
                  <a:cubicBezTo>
                    <a:pt x="0" y="19542"/>
                    <a:pt x="19542" y="0"/>
                    <a:pt x="43648" y="0"/>
                  </a:cubicBezTo>
                  <a:close/>
                </a:path>
              </a:pathLst>
            </a:custGeom>
            <a:solidFill>
              <a:srgbClr val="424242">
                <a:alpha val="94902"/>
              </a:srgbClr>
            </a:solidFill>
            <a:ln w="19050" cap="rnd">
              <a:solidFill>
                <a:srgbClr val="D0D7DD">
                  <a:alpha val="94902"/>
                </a:srgbClr>
              </a:solidFill>
              <a:prstDash val="solid"/>
              <a:round/>
            </a:ln>
          </p:spPr>
        </p:sp>
        <p:sp>
          <p:nvSpPr>
            <p:cNvPr name="TextBox 7" id="7"/>
            <p:cNvSpPr txBox="true"/>
            <p:nvPr/>
          </p:nvSpPr>
          <p:spPr>
            <a:xfrm>
              <a:off x="0" y="-28575"/>
              <a:ext cx="4344507" cy="1791058"/>
            </a:xfrm>
            <a:prstGeom prst="rect">
              <a:avLst/>
            </a:prstGeom>
          </p:spPr>
          <p:txBody>
            <a:bodyPr anchor="ctr" rtlCol="false" tIns="50800" lIns="50800" bIns="50800" rIns="50800"/>
            <a:lstStyle/>
            <a:p>
              <a:pPr algn="ctr">
                <a:lnSpc>
                  <a:spcPts val="2015"/>
                </a:lnSpc>
              </a:pPr>
            </a:p>
          </p:txBody>
        </p:sp>
      </p:grpSp>
      <p:grpSp>
        <p:nvGrpSpPr>
          <p:cNvPr name="Group 8" id="8"/>
          <p:cNvGrpSpPr/>
          <p:nvPr/>
        </p:nvGrpSpPr>
        <p:grpSpPr>
          <a:xfrm rot="0">
            <a:off x="16488799" y="2088160"/>
            <a:ext cx="480334" cy="480334"/>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 cap="sq">
              <a:solidFill>
                <a:srgbClr val="FFFFFF"/>
              </a:solidFill>
              <a:prstDash val="solid"/>
              <a:miter/>
            </a:ln>
          </p:spPr>
        </p:sp>
        <p:sp>
          <p:nvSpPr>
            <p:cNvPr name="TextBox 10" id="10"/>
            <p:cNvSpPr txBox="true"/>
            <p:nvPr/>
          </p:nvSpPr>
          <p:spPr>
            <a:xfrm>
              <a:off x="76200" y="142875"/>
              <a:ext cx="660400" cy="593725"/>
            </a:xfrm>
            <a:prstGeom prst="rect">
              <a:avLst/>
            </a:prstGeom>
          </p:spPr>
          <p:txBody>
            <a:bodyPr anchor="ctr" rtlCol="false" tIns="50800" lIns="50800" bIns="50800" rIns="50800"/>
            <a:lstStyle/>
            <a:p>
              <a:pPr algn="ctr">
                <a:lnSpc>
                  <a:spcPts val="2350"/>
                </a:lnSpc>
              </a:pPr>
            </a:p>
          </p:txBody>
        </p:sp>
      </p:grpSp>
      <p:sp>
        <p:nvSpPr>
          <p:cNvPr name="Freeform 11" id="11"/>
          <p:cNvSpPr/>
          <p:nvPr/>
        </p:nvSpPr>
        <p:spPr>
          <a:xfrm flipH="false" flipV="false" rot="0">
            <a:off x="3556300" y="5040168"/>
            <a:ext cx="11175401" cy="2260252"/>
          </a:xfrm>
          <a:custGeom>
            <a:avLst/>
            <a:gdLst/>
            <a:ahLst/>
            <a:cxnLst/>
            <a:rect r="r" b="b" t="t" l="l"/>
            <a:pathLst>
              <a:path h="2260252" w="11175401">
                <a:moveTo>
                  <a:pt x="0" y="0"/>
                </a:moveTo>
                <a:lnTo>
                  <a:pt x="11175400" y="0"/>
                </a:lnTo>
                <a:lnTo>
                  <a:pt x="11175400" y="2260252"/>
                </a:lnTo>
                <a:lnTo>
                  <a:pt x="0" y="2260252"/>
                </a:lnTo>
                <a:lnTo>
                  <a:pt x="0" y="0"/>
                </a:lnTo>
                <a:close/>
              </a:path>
            </a:pathLst>
          </a:custGeom>
          <a:blipFill>
            <a:blip r:embed="rId4"/>
            <a:stretch>
              <a:fillRect l="0" t="0" r="-1126" b="0"/>
            </a:stretch>
          </a:blipFill>
        </p:spPr>
      </p:sp>
      <p:sp>
        <p:nvSpPr>
          <p:cNvPr name="TextBox 12" id="12"/>
          <p:cNvSpPr txBox="true"/>
          <p:nvPr/>
        </p:nvSpPr>
        <p:spPr>
          <a:xfrm rot="0">
            <a:off x="3746140" y="2235119"/>
            <a:ext cx="10795719" cy="2961505"/>
          </a:xfrm>
          <a:prstGeom prst="rect">
            <a:avLst/>
          </a:prstGeom>
        </p:spPr>
        <p:txBody>
          <a:bodyPr anchor="t" rtlCol="false" tIns="0" lIns="0" bIns="0" rIns="0">
            <a:spAutoFit/>
          </a:bodyPr>
          <a:lstStyle/>
          <a:p>
            <a:pPr algn="ctr">
              <a:lnSpc>
                <a:spcPts val="24192"/>
              </a:lnSpc>
              <a:spcBef>
                <a:spcPct val="0"/>
              </a:spcBef>
            </a:pPr>
            <a:r>
              <a:rPr lang="en-US" b="true" sz="17280">
                <a:solidFill>
                  <a:srgbClr val="FFFFFF"/>
                </a:solidFill>
                <a:latin typeface="Open Sauce Heavy"/>
                <a:ea typeface="Open Sauce Heavy"/>
                <a:cs typeface="Open Sauce Heavy"/>
                <a:sym typeface="Open Sauce Heavy"/>
              </a:rPr>
              <a:t>AMEX</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424242"/>
        </a:solidFill>
      </p:bgPr>
    </p:bg>
    <p:spTree>
      <p:nvGrpSpPr>
        <p:cNvPr id="1" name=""/>
        <p:cNvGrpSpPr/>
        <p:nvPr/>
      </p:nvGrpSpPr>
      <p:grpSpPr>
        <a:xfrm>
          <a:off x="0" y="0"/>
          <a:ext cx="0" cy="0"/>
          <a:chOff x="0" y="0"/>
          <a:chExt cx="0" cy="0"/>
        </a:xfrm>
      </p:grpSpPr>
      <p:sp>
        <p:nvSpPr>
          <p:cNvPr name="Freeform 2" id="2"/>
          <p:cNvSpPr/>
          <p:nvPr/>
        </p:nvSpPr>
        <p:spPr>
          <a:xfrm flipH="false" flipV="false" rot="0">
            <a:off x="64223" y="2573989"/>
            <a:ext cx="18339515" cy="9403170"/>
          </a:xfrm>
          <a:custGeom>
            <a:avLst/>
            <a:gdLst/>
            <a:ahLst/>
            <a:cxnLst/>
            <a:rect r="r" b="b" t="t" l="l"/>
            <a:pathLst>
              <a:path h="9403170" w="18339515">
                <a:moveTo>
                  <a:pt x="0" y="0"/>
                </a:moveTo>
                <a:lnTo>
                  <a:pt x="18339516" y="0"/>
                </a:lnTo>
                <a:lnTo>
                  <a:pt x="18339516" y="9403170"/>
                </a:lnTo>
                <a:lnTo>
                  <a:pt x="0" y="9403170"/>
                </a:lnTo>
                <a:lnTo>
                  <a:pt x="0" y="0"/>
                </a:lnTo>
                <a:close/>
              </a:path>
            </a:pathLst>
          </a:custGeom>
          <a:blipFill>
            <a:blip r:embed="rId2">
              <a:alphaModFix amt="16000"/>
            </a:blip>
            <a:stretch>
              <a:fillRect l="0" t="0" r="0" b="0"/>
            </a:stretch>
          </a:blipFill>
        </p:spPr>
      </p:sp>
      <p:grpSp>
        <p:nvGrpSpPr>
          <p:cNvPr name="Group 3" id="3"/>
          <p:cNvGrpSpPr/>
          <p:nvPr/>
        </p:nvGrpSpPr>
        <p:grpSpPr>
          <a:xfrm rot="0">
            <a:off x="-203669" y="-206665"/>
            <a:ext cx="18695337" cy="10493665"/>
            <a:chOff x="0" y="0"/>
            <a:chExt cx="2896397" cy="1625743"/>
          </a:xfrm>
        </p:grpSpPr>
        <p:sp>
          <p:nvSpPr>
            <p:cNvPr name="Freeform 4" id="4"/>
            <p:cNvSpPr/>
            <p:nvPr/>
          </p:nvSpPr>
          <p:spPr>
            <a:xfrm flipH="false" flipV="false" rot="0">
              <a:off x="0" y="0"/>
              <a:ext cx="2896397" cy="1625743"/>
            </a:xfrm>
            <a:custGeom>
              <a:avLst/>
              <a:gdLst/>
              <a:ahLst/>
              <a:cxnLst/>
              <a:rect r="r" b="b" t="t" l="l"/>
              <a:pathLst>
                <a:path h="1625743" w="2896397">
                  <a:moveTo>
                    <a:pt x="0" y="0"/>
                  </a:moveTo>
                  <a:lnTo>
                    <a:pt x="2896397" y="0"/>
                  </a:lnTo>
                  <a:lnTo>
                    <a:pt x="2896397" y="1625743"/>
                  </a:lnTo>
                  <a:lnTo>
                    <a:pt x="0" y="1625743"/>
                  </a:lnTo>
                  <a:close/>
                </a:path>
              </a:pathLst>
            </a:custGeom>
            <a:blipFill>
              <a:blip r:embed="rId3"/>
              <a:stretch>
                <a:fillRect l="0" t="-9440" r="0" b="-9440"/>
              </a:stretch>
            </a:blipFill>
          </p:spPr>
        </p:sp>
      </p:grpSp>
      <p:grpSp>
        <p:nvGrpSpPr>
          <p:cNvPr name="Group 5" id="5"/>
          <p:cNvGrpSpPr/>
          <p:nvPr/>
        </p:nvGrpSpPr>
        <p:grpSpPr>
          <a:xfrm rot="0">
            <a:off x="896226" y="1694204"/>
            <a:ext cx="16495548" cy="6691928"/>
            <a:chOff x="0" y="0"/>
            <a:chExt cx="4344507" cy="1762483"/>
          </a:xfrm>
        </p:grpSpPr>
        <p:sp>
          <p:nvSpPr>
            <p:cNvPr name="Freeform 6" id="6"/>
            <p:cNvSpPr/>
            <p:nvPr/>
          </p:nvSpPr>
          <p:spPr>
            <a:xfrm flipH="false" flipV="false" rot="0">
              <a:off x="0" y="0"/>
              <a:ext cx="4344507" cy="1762483"/>
            </a:xfrm>
            <a:custGeom>
              <a:avLst/>
              <a:gdLst/>
              <a:ahLst/>
              <a:cxnLst/>
              <a:rect r="r" b="b" t="t" l="l"/>
              <a:pathLst>
                <a:path h="1762483" w="4344507">
                  <a:moveTo>
                    <a:pt x="43648" y="0"/>
                  </a:moveTo>
                  <a:lnTo>
                    <a:pt x="4300858" y="0"/>
                  </a:lnTo>
                  <a:cubicBezTo>
                    <a:pt x="4312435" y="0"/>
                    <a:pt x="4323537" y="4599"/>
                    <a:pt x="4331722" y="12784"/>
                  </a:cubicBezTo>
                  <a:cubicBezTo>
                    <a:pt x="4339908" y="20970"/>
                    <a:pt x="4344507" y="32072"/>
                    <a:pt x="4344507" y="43648"/>
                  </a:cubicBezTo>
                  <a:lnTo>
                    <a:pt x="4344507" y="1718835"/>
                  </a:lnTo>
                  <a:cubicBezTo>
                    <a:pt x="4344507" y="1742941"/>
                    <a:pt x="4324965" y="1762483"/>
                    <a:pt x="4300858" y="1762483"/>
                  </a:cubicBezTo>
                  <a:lnTo>
                    <a:pt x="43648" y="1762483"/>
                  </a:lnTo>
                  <a:cubicBezTo>
                    <a:pt x="32072" y="1762483"/>
                    <a:pt x="20970" y="1757885"/>
                    <a:pt x="12784" y="1749699"/>
                  </a:cubicBezTo>
                  <a:cubicBezTo>
                    <a:pt x="4599" y="1741513"/>
                    <a:pt x="0" y="1730411"/>
                    <a:pt x="0" y="1718835"/>
                  </a:cubicBezTo>
                  <a:lnTo>
                    <a:pt x="0" y="43648"/>
                  </a:lnTo>
                  <a:cubicBezTo>
                    <a:pt x="0" y="19542"/>
                    <a:pt x="19542" y="0"/>
                    <a:pt x="43648" y="0"/>
                  </a:cubicBezTo>
                  <a:close/>
                </a:path>
              </a:pathLst>
            </a:custGeom>
            <a:solidFill>
              <a:srgbClr val="424242">
                <a:alpha val="94902"/>
              </a:srgbClr>
            </a:solidFill>
            <a:ln w="19050" cap="rnd">
              <a:solidFill>
                <a:srgbClr val="D0D7DD">
                  <a:alpha val="94902"/>
                </a:srgbClr>
              </a:solidFill>
              <a:prstDash val="solid"/>
              <a:round/>
            </a:ln>
          </p:spPr>
        </p:sp>
        <p:sp>
          <p:nvSpPr>
            <p:cNvPr name="TextBox 7" id="7"/>
            <p:cNvSpPr txBox="true"/>
            <p:nvPr/>
          </p:nvSpPr>
          <p:spPr>
            <a:xfrm>
              <a:off x="0" y="-28575"/>
              <a:ext cx="4344507" cy="1791058"/>
            </a:xfrm>
            <a:prstGeom prst="rect">
              <a:avLst/>
            </a:prstGeom>
          </p:spPr>
          <p:txBody>
            <a:bodyPr anchor="ctr" rtlCol="false" tIns="50800" lIns="50800" bIns="50800" rIns="50800"/>
            <a:lstStyle/>
            <a:p>
              <a:pPr algn="ctr">
                <a:lnSpc>
                  <a:spcPts val="2015"/>
                </a:lnSpc>
              </a:pPr>
            </a:p>
          </p:txBody>
        </p:sp>
      </p:grpSp>
      <p:grpSp>
        <p:nvGrpSpPr>
          <p:cNvPr name="Group 8" id="8"/>
          <p:cNvGrpSpPr/>
          <p:nvPr/>
        </p:nvGrpSpPr>
        <p:grpSpPr>
          <a:xfrm rot="0">
            <a:off x="16488799" y="2088160"/>
            <a:ext cx="480334" cy="480334"/>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 cap="sq">
              <a:solidFill>
                <a:srgbClr val="FFFFFF"/>
              </a:solidFill>
              <a:prstDash val="solid"/>
              <a:miter/>
            </a:ln>
          </p:spPr>
        </p:sp>
        <p:sp>
          <p:nvSpPr>
            <p:cNvPr name="TextBox 10" id="10"/>
            <p:cNvSpPr txBox="true"/>
            <p:nvPr/>
          </p:nvSpPr>
          <p:spPr>
            <a:xfrm>
              <a:off x="76200" y="142875"/>
              <a:ext cx="660400" cy="593725"/>
            </a:xfrm>
            <a:prstGeom prst="rect">
              <a:avLst/>
            </a:prstGeom>
          </p:spPr>
          <p:txBody>
            <a:bodyPr anchor="ctr" rtlCol="false" tIns="50800" lIns="50800" bIns="50800" rIns="50800"/>
            <a:lstStyle/>
            <a:p>
              <a:pPr algn="ctr">
                <a:lnSpc>
                  <a:spcPts val="2350"/>
                </a:lnSpc>
              </a:pPr>
            </a:p>
          </p:txBody>
        </p:sp>
      </p:grpSp>
      <p:sp>
        <p:nvSpPr>
          <p:cNvPr name="TextBox 11" id="11"/>
          <p:cNvSpPr txBox="true"/>
          <p:nvPr/>
        </p:nvSpPr>
        <p:spPr>
          <a:xfrm rot="0">
            <a:off x="3746140" y="4555980"/>
            <a:ext cx="10795719" cy="863600"/>
          </a:xfrm>
          <a:prstGeom prst="rect">
            <a:avLst/>
          </a:prstGeom>
        </p:spPr>
        <p:txBody>
          <a:bodyPr anchor="t" rtlCol="false" tIns="0" lIns="0" bIns="0" rIns="0">
            <a:spAutoFit/>
          </a:bodyPr>
          <a:lstStyle/>
          <a:p>
            <a:pPr algn="ctr">
              <a:lnSpc>
                <a:spcPts val="7000"/>
              </a:lnSpc>
              <a:spcBef>
                <a:spcPct val="0"/>
              </a:spcBef>
            </a:pPr>
            <a:r>
              <a:rPr lang="en-US" sz="5000">
                <a:solidFill>
                  <a:srgbClr val="FFFFFF"/>
                </a:solidFill>
                <a:latin typeface="Open Sauce"/>
                <a:ea typeface="Open Sauce"/>
                <a:cs typeface="Open Sauce"/>
                <a:sym typeface="Open Sauce"/>
              </a:rPr>
              <a:t>Personas</a:t>
            </a:r>
          </a:p>
        </p:txBody>
      </p:sp>
      <p:sp>
        <p:nvSpPr>
          <p:cNvPr name="TextBox 12" id="12"/>
          <p:cNvSpPr txBox="true"/>
          <p:nvPr/>
        </p:nvSpPr>
        <p:spPr>
          <a:xfrm rot="0">
            <a:off x="3746140" y="5882611"/>
            <a:ext cx="10795719" cy="306703"/>
          </a:xfrm>
          <a:prstGeom prst="rect">
            <a:avLst/>
          </a:prstGeom>
        </p:spPr>
        <p:txBody>
          <a:bodyPr anchor="t" rtlCol="false" tIns="0" lIns="0" bIns="0" rIns="0">
            <a:spAutoFit/>
          </a:bodyPr>
          <a:lstStyle/>
          <a:p>
            <a:pPr algn="ctr">
              <a:lnSpc>
                <a:spcPts val="2520"/>
              </a:lnSpc>
              <a:spcBef>
                <a:spcPct val="0"/>
              </a:spcBef>
            </a:pPr>
            <a:r>
              <a:rPr lang="en-US" sz="1800">
                <a:solidFill>
                  <a:srgbClr val="FFFFFF"/>
                </a:solidFill>
                <a:latin typeface="Open Sauce"/>
                <a:ea typeface="Open Sauce"/>
                <a:cs typeface="Open Sauce"/>
                <a:sym typeface="Open Sauce"/>
              </a:rPr>
              <a:t>(Built using journey, barriers &amp; few consumer conversations)</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9155" r="0" b="-9155"/>
            </a:stretch>
          </a:blipFill>
        </p:spPr>
      </p:sp>
      <p:grpSp>
        <p:nvGrpSpPr>
          <p:cNvPr name="Group 3" id="3"/>
          <p:cNvGrpSpPr/>
          <p:nvPr/>
        </p:nvGrpSpPr>
        <p:grpSpPr>
          <a:xfrm rot="0">
            <a:off x="883713" y="799678"/>
            <a:ext cx="16520575" cy="8687644"/>
            <a:chOff x="0" y="0"/>
            <a:chExt cx="4351098" cy="2288104"/>
          </a:xfrm>
        </p:grpSpPr>
        <p:sp>
          <p:nvSpPr>
            <p:cNvPr name="Freeform 4" id="4"/>
            <p:cNvSpPr/>
            <p:nvPr/>
          </p:nvSpPr>
          <p:spPr>
            <a:xfrm flipH="false" flipV="false" rot="0">
              <a:off x="0" y="0"/>
              <a:ext cx="4351098" cy="2288104"/>
            </a:xfrm>
            <a:custGeom>
              <a:avLst/>
              <a:gdLst/>
              <a:ahLst/>
              <a:cxnLst/>
              <a:rect r="r" b="b" t="t" l="l"/>
              <a:pathLst>
                <a:path h="2288104" w="4351098">
                  <a:moveTo>
                    <a:pt x="23431" y="0"/>
                  </a:moveTo>
                  <a:lnTo>
                    <a:pt x="4327667" y="0"/>
                  </a:lnTo>
                  <a:cubicBezTo>
                    <a:pt x="4333881" y="0"/>
                    <a:pt x="4339841" y="2469"/>
                    <a:pt x="4344235" y="6863"/>
                  </a:cubicBezTo>
                  <a:cubicBezTo>
                    <a:pt x="4348630" y="11257"/>
                    <a:pt x="4351098" y="17217"/>
                    <a:pt x="4351098" y="23431"/>
                  </a:cubicBezTo>
                  <a:lnTo>
                    <a:pt x="4351098" y="2264673"/>
                  </a:lnTo>
                  <a:cubicBezTo>
                    <a:pt x="4351098" y="2277613"/>
                    <a:pt x="4340608" y="2288104"/>
                    <a:pt x="4327667" y="2288104"/>
                  </a:cubicBezTo>
                  <a:lnTo>
                    <a:pt x="23431" y="2288104"/>
                  </a:lnTo>
                  <a:cubicBezTo>
                    <a:pt x="10490" y="2288104"/>
                    <a:pt x="0" y="2277613"/>
                    <a:pt x="0" y="2264673"/>
                  </a:cubicBezTo>
                  <a:lnTo>
                    <a:pt x="0" y="23431"/>
                  </a:lnTo>
                  <a:cubicBezTo>
                    <a:pt x="0" y="10490"/>
                    <a:pt x="10490" y="0"/>
                    <a:pt x="23431" y="0"/>
                  </a:cubicBezTo>
                  <a:close/>
                </a:path>
              </a:pathLst>
            </a:custGeom>
            <a:solidFill>
              <a:srgbClr val="E9E9E9">
                <a:alpha val="93725"/>
              </a:srgbClr>
            </a:solidFill>
          </p:spPr>
        </p:sp>
        <p:sp>
          <p:nvSpPr>
            <p:cNvPr name="TextBox 5" id="5"/>
            <p:cNvSpPr txBox="true"/>
            <p:nvPr/>
          </p:nvSpPr>
          <p:spPr>
            <a:xfrm>
              <a:off x="0" y="-38100"/>
              <a:ext cx="4351098" cy="2326204"/>
            </a:xfrm>
            <a:prstGeom prst="rect">
              <a:avLst/>
            </a:prstGeom>
          </p:spPr>
          <p:txBody>
            <a:bodyPr anchor="ctr" rtlCol="false" tIns="50800" lIns="50800" bIns="50800" rIns="50800"/>
            <a:lstStyle/>
            <a:p>
              <a:pPr algn="ctr">
                <a:lnSpc>
                  <a:spcPts val="2659"/>
                </a:lnSpc>
              </a:pPr>
            </a:p>
          </p:txBody>
        </p:sp>
      </p:grpSp>
      <p:sp>
        <p:nvSpPr>
          <p:cNvPr name="TextBox 6" id="6"/>
          <p:cNvSpPr txBox="true"/>
          <p:nvPr/>
        </p:nvSpPr>
        <p:spPr>
          <a:xfrm rot="0">
            <a:off x="1028700" y="1133475"/>
            <a:ext cx="15346321" cy="1114425"/>
          </a:xfrm>
          <a:prstGeom prst="rect">
            <a:avLst/>
          </a:prstGeom>
        </p:spPr>
        <p:txBody>
          <a:bodyPr anchor="t" rtlCol="false" tIns="0" lIns="0" bIns="0" rIns="0">
            <a:spAutoFit/>
          </a:bodyPr>
          <a:lstStyle/>
          <a:p>
            <a:pPr algn="l">
              <a:lnSpc>
                <a:spcPts val="8400"/>
              </a:lnSpc>
            </a:pPr>
            <a:r>
              <a:rPr lang="en-US" sz="8000" b="true">
                <a:solidFill>
                  <a:srgbClr val="54565A"/>
                </a:solidFill>
                <a:latin typeface="Neue Montreal Bold"/>
                <a:ea typeface="Neue Montreal Bold"/>
                <a:cs typeface="Neue Montreal Bold"/>
                <a:sym typeface="Neue Montreal Bold"/>
              </a:rPr>
              <a:t>The Emerging Member</a:t>
            </a:r>
          </a:p>
        </p:txBody>
      </p:sp>
      <p:sp>
        <p:nvSpPr>
          <p:cNvPr name="TextBox 7" id="7"/>
          <p:cNvSpPr txBox="true"/>
          <p:nvPr/>
        </p:nvSpPr>
        <p:spPr>
          <a:xfrm rot="0">
            <a:off x="1028700" y="2066925"/>
            <a:ext cx="13762695" cy="528318"/>
          </a:xfrm>
          <a:prstGeom prst="rect">
            <a:avLst/>
          </a:prstGeom>
        </p:spPr>
        <p:txBody>
          <a:bodyPr anchor="t" rtlCol="false" tIns="0" lIns="0" bIns="0" rIns="0">
            <a:spAutoFit/>
          </a:bodyPr>
          <a:lstStyle/>
          <a:p>
            <a:pPr algn="l">
              <a:lnSpc>
                <a:spcPts val="4600"/>
              </a:lnSpc>
            </a:pPr>
            <a:r>
              <a:rPr lang="en-US" sz="2300" spc="23" b="true">
                <a:solidFill>
                  <a:srgbClr val="54565A"/>
                </a:solidFill>
                <a:latin typeface="Neue Montreal Bold"/>
                <a:ea typeface="Neue Montreal Bold"/>
                <a:cs typeface="Neue Montreal Bold"/>
                <a:sym typeface="Neue Montreal Bold"/>
              </a:rPr>
              <a:t>“I’m still fi</a:t>
            </a:r>
            <a:r>
              <a:rPr lang="en-US" sz="2300" spc="23" b="true">
                <a:solidFill>
                  <a:srgbClr val="54565A"/>
                </a:solidFill>
                <a:latin typeface="Neue Montreal Bold"/>
                <a:ea typeface="Neue Montreal Bold"/>
                <a:cs typeface="Neue Montreal Bold"/>
                <a:sym typeface="Neue Montreal Bold"/>
              </a:rPr>
              <a:t>guring this out. Too much information, too much complexity.</a:t>
            </a:r>
          </a:p>
        </p:txBody>
      </p:sp>
      <p:sp>
        <p:nvSpPr>
          <p:cNvPr name="TextBox 8" id="8"/>
          <p:cNvSpPr txBox="true"/>
          <p:nvPr/>
        </p:nvSpPr>
        <p:spPr>
          <a:xfrm rot="0">
            <a:off x="1188395" y="8734458"/>
            <a:ext cx="13762695" cy="528318"/>
          </a:xfrm>
          <a:prstGeom prst="rect">
            <a:avLst/>
          </a:prstGeom>
        </p:spPr>
        <p:txBody>
          <a:bodyPr anchor="t" rtlCol="false" tIns="0" lIns="0" bIns="0" rIns="0">
            <a:spAutoFit/>
          </a:bodyPr>
          <a:lstStyle/>
          <a:p>
            <a:pPr algn="l">
              <a:lnSpc>
                <a:spcPts val="4600"/>
              </a:lnSpc>
            </a:pPr>
            <a:r>
              <a:rPr lang="en-US" sz="2300" spc="23" b="true">
                <a:solidFill>
                  <a:srgbClr val="54565A"/>
                </a:solidFill>
                <a:latin typeface="Neue Montreal Bold"/>
                <a:ea typeface="Neue Montreal Bold"/>
                <a:cs typeface="Neue Montreal Bold"/>
                <a:sym typeface="Neue Montreal Bold"/>
              </a:rPr>
              <a:t>“This is easie</a:t>
            </a:r>
            <a:r>
              <a:rPr lang="en-US" sz="2300" spc="23" b="true">
                <a:solidFill>
                  <a:srgbClr val="54565A"/>
                </a:solidFill>
                <a:latin typeface="Neue Montreal Bold"/>
                <a:ea typeface="Neue Montreal Bold"/>
                <a:cs typeface="Neue Montreal Bold"/>
                <a:sym typeface="Neue Montreal Bold"/>
              </a:rPr>
              <a:t>r than I thought.”</a:t>
            </a:r>
          </a:p>
        </p:txBody>
      </p:sp>
      <p:graphicFrame>
        <p:nvGraphicFramePr>
          <p:cNvPr name="Table 9" id="9"/>
          <p:cNvGraphicFramePr>
            <a:graphicFrameLocks noGrp="true"/>
          </p:cNvGraphicFramePr>
          <p:nvPr/>
        </p:nvGraphicFramePr>
        <p:xfrm>
          <a:off x="1188395" y="2800317"/>
          <a:ext cx="14601936" cy="5905566"/>
        </p:xfrm>
        <a:graphic>
          <a:graphicData uri="http://schemas.openxmlformats.org/drawingml/2006/table">
            <a:tbl>
              <a:tblPr/>
              <a:tblGrid>
                <a:gridCol w="4590366"/>
                <a:gridCol w="10011570"/>
              </a:tblGrid>
              <a:tr h="775819">
                <a:tc>
                  <a:txBody>
                    <a:bodyPr anchor="t" rtlCol="false"/>
                    <a:lstStyle/>
                    <a:p>
                      <a:pPr algn="ctr">
                        <a:lnSpc>
                          <a:spcPts val="2380"/>
                        </a:lnSpc>
                        <a:defRPr/>
                      </a:pPr>
                      <a:r>
                        <a:rPr lang="en-US" sz="1700">
                          <a:solidFill>
                            <a:srgbClr val="000000"/>
                          </a:solidFill>
                          <a:latin typeface="Play"/>
                          <a:ea typeface="Play"/>
                          <a:cs typeface="Play"/>
                          <a:sym typeface="Play"/>
                        </a:rPr>
                        <a:t>Who They Are</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just">
                        <a:lnSpc>
                          <a:spcPts val="2380"/>
                        </a:lnSpc>
                        <a:defRPr/>
                      </a:pPr>
                      <a:r>
                        <a:rPr lang="en-US" sz="1700">
                          <a:solidFill>
                            <a:srgbClr val="000000"/>
                          </a:solidFill>
                          <a:latin typeface="Play"/>
                          <a:ea typeface="Play"/>
                          <a:cs typeface="Play"/>
                          <a:sym typeface="Play"/>
                        </a:rPr>
                        <a:t>New</a:t>
                      </a:r>
                      <a:r>
                        <a:rPr lang="en-US" sz="1700">
                          <a:solidFill>
                            <a:srgbClr val="000000"/>
                          </a:solidFill>
                          <a:latin typeface="Play"/>
                          <a:ea typeface="Play"/>
                          <a:cs typeface="Play"/>
                          <a:sym typeface="Play"/>
                        </a:rPr>
                        <a:t>ly onboarded, light explorers, might not even know RX exists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C</a:t>
                      </a:r>
                      <a:r>
                        <a:rPr lang="en-US" sz="1700">
                          <a:solidFill>
                            <a:srgbClr val="000000"/>
                          </a:solidFill>
                          <a:latin typeface="Play"/>
                          <a:ea typeface="Play"/>
                          <a:cs typeface="Play"/>
                          <a:sym typeface="Play"/>
                        </a:rPr>
                        <a:t>ore Barriers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just">
                        <a:lnSpc>
                          <a:spcPts val="2380"/>
                        </a:lnSpc>
                        <a:defRPr/>
                      </a:pPr>
                      <a:r>
                        <a:rPr lang="en-US" sz="1700">
                          <a:solidFill>
                            <a:srgbClr val="000000"/>
                          </a:solidFill>
                          <a:latin typeface="Play"/>
                          <a:ea typeface="Play"/>
                          <a:cs typeface="Play"/>
                          <a:sym typeface="Play"/>
                        </a:rPr>
                        <a:t>Don’t understand, doesn’t know, unaware, didn’t </a:t>
                      </a:r>
                      <a:r>
                        <a:rPr lang="en-US" sz="1700">
                          <a:solidFill>
                            <a:srgbClr val="000000"/>
                          </a:solidFill>
                          <a:latin typeface="Play"/>
                          <a:ea typeface="Play"/>
                          <a:cs typeface="Play"/>
                          <a:sym typeface="Play"/>
                        </a:rPr>
                        <a:t>realize value of points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867229">
                <a:tc>
                  <a:txBody>
                    <a:bodyPr anchor="t" rtlCol="false"/>
                    <a:lstStyle/>
                    <a:p>
                      <a:pPr algn="ctr">
                        <a:lnSpc>
                          <a:spcPts val="2380"/>
                        </a:lnSpc>
                        <a:defRPr/>
                      </a:pPr>
                      <a:r>
                        <a:rPr lang="en-US" sz="1700">
                          <a:solidFill>
                            <a:srgbClr val="000000"/>
                          </a:solidFill>
                          <a:latin typeface="Play"/>
                          <a:ea typeface="Play"/>
                          <a:cs typeface="Play"/>
                          <a:sym typeface="Play"/>
                        </a:rPr>
                        <a:t>B</a:t>
                      </a:r>
                      <a:r>
                        <a:rPr lang="en-US" sz="1700">
                          <a:solidFill>
                            <a:srgbClr val="000000"/>
                          </a:solidFill>
                          <a:latin typeface="Play"/>
                          <a:ea typeface="Play"/>
                          <a:cs typeface="Play"/>
                          <a:sym typeface="Play"/>
                        </a:rPr>
                        <a:t>ehaviour Pattern</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just">
                        <a:lnSpc>
                          <a:spcPts val="2380"/>
                        </a:lnSpc>
                        <a:defRPr/>
                      </a:pPr>
                      <a:r>
                        <a:rPr lang="en-US" sz="1700">
                          <a:solidFill>
                            <a:srgbClr val="000000"/>
                          </a:solidFill>
                          <a:latin typeface="Play"/>
                          <a:ea typeface="Play"/>
                          <a:cs typeface="Play"/>
                          <a:sym typeface="Play"/>
                        </a:rPr>
                        <a:t>Uses card normally, doesn’t check partner l</a:t>
                      </a:r>
                      <a:r>
                        <a:rPr lang="en-US" sz="1700">
                          <a:solidFill>
                            <a:srgbClr val="000000"/>
                          </a:solidFill>
                          <a:latin typeface="Play"/>
                          <a:ea typeface="Play"/>
                          <a:cs typeface="Play"/>
                          <a:sym typeface="Play"/>
                        </a:rPr>
                        <a:t>ist, doesn’t optimise brand choice</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M</a:t>
                      </a:r>
                      <a:r>
                        <a:rPr lang="en-US" sz="1700">
                          <a:solidFill>
                            <a:srgbClr val="000000"/>
                          </a:solidFill>
                          <a:latin typeface="Play"/>
                          <a:ea typeface="Play"/>
                          <a:cs typeface="Play"/>
                          <a:sym typeface="Play"/>
                        </a:rPr>
                        <a:t>otivational Drivers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just">
                        <a:lnSpc>
                          <a:spcPts val="2380"/>
                        </a:lnSpc>
                        <a:defRPr/>
                      </a:pPr>
                      <a:r>
                        <a:rPr lang="en-US" sz="1700">
                          <a:solidFill>
                            <a:srgbClr val="000000"/>
                          </a:solidFill>
                          <a:latin typeface="Play"/>
                          <a:ea typeface="Play"/>
                          <a:cs typeface="Play"/>
                          <a:sym typeface="Play"/>
                        </a:rPr>
                        <a:t>Clarity, ea</a:t>
                      </a:r>
                      <a:r>
                        <a:rPr lang="en-US" sz="1700">
                          <a:solidFill>
                            <a:srgbClr val="000000"/>
                          </a:solidFill>
                          <a:latin typeface="Play"/>
                          <a:ea typeface="Play"/>
                          <a:cs typeface="Play"/>
                          <a:sym typeface="Play"/>
                        </a:rPr>
                        <a:t>sy exploration, reassurance</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D</a:t>
                      </a:r>
                      <a:r>
                        <a:rPr lang="en-US" sz="1700">
                          <a:solidFill>
                            <a:srgbClr val="000000"/>
                          </a:solidFill>
                          <a:latin typeface="Play"/>
                          <a:ea typeface="Play"/>
                          <a:cs typeface="Play"/>
                          <a:sym typeface="Play"/>
                        </a:rPr>
                        <a:t>ecision </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just">
                        <a:lnSpc>
                          <a:spcPts val="2380"/>
                        </a:lnSpc>
                        <a:defRPr/>
                      </a:pPr>
                      <a:r>
                        <a:rPr lang="en-US" sz="1700">
                          <a:solidFill>
                            <a:srgbClr val="000000"/>
                          </a:solidFill>
                          <a:latin typeface="Play"/>
                          <a:ea typeface="Play"/>
                          <a:cs typeface="Play"/>
                          <a:sym typeface="Play"/>
                        </a:rPr>
                        <a:t>Avoids compl</a:t>
                      </a:r>
                      <a:r>
                        <a:rPr lang="en-US" sz="1700">
                          <a:solidFill>
                            <a:srgbClr val="000000"/>
                          </a:solidFill>
                          <a:latin typeface="Play"/>
                          <a:ea typeface="Play"/>
                          <a:cs typeface="Play"/>
                          <a:sym typeface="Play"/>
                        </a:rPr>
                        <a:t>exity, doesn’t actively optimise, responds to simplicity, needs visible proof</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Emotional Triggers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just">
                        <a:lnSpc>
                          <a:spcPts val="2380"/>
                        </a:lnSpc>
                        <a:defRPr/>
                      </a:pPr>
                      <a:r>
                        <a:rPr lang="en-US" sz="1700">
                          <a:solidFill>
                            <a:srgbClr val="000000"/>
                          </a:solidFill>
                          <a:latin typeface="Play"/>
                          <a:ea typeface="Play"/>
                          <a:cs typeface="Play"/>
                          <a:sym typeface="Play"/>
                        </a:rPr>
                        <a:t>Quick wins, feeling smart without the effort</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1159241">
                <a:tc>
                  <a:txBody>
                    <a:bodyPr anchor="t" rtlCol="false"/>
                    <a:lstStyle/>
                    <a:p>
                      <a:pPr algn="ctr">
                        <a:lnSpc>
                          <a:spcPts val="2380"/>
                        </a:lnSpc>
                        <a:defRPr/>
                      </a:pPr>
                      <a:r>
                        <a:rPr lang="en-US" sz="1700">
                          <a:solidFill>
                            <a:srgbClr val="000000"/>
                          </a:solidFill>
                          <a:latin typeface="Play"/>
                          <a:ea typeface="Play"/>
                          <a:cs typeface="Play"/>
                          <a:sym typeface="Play"/>
                        </a:rPr>
                        <a:t>Communication Ro</a:t>
                      </a:r>
                      <a:r>
                        <a:rPr lang="en-US" sz="1700">
                          <a:solidFill>
                            <a:srgbClr val="000000"/>
                          </a:solidFill>
                          <a:latin typeface="Play"/>
                          <a:ea typeface="Play"/>
                          <a:cs typeface="Play"/>
                          <a:sym typeface="Play"/>
                        </a:rPr>
                        <a:t>le </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just">
                        <a:lnSpc>
                          <a:spcPts val="2380"/>
                        </a:lnSpc>
                        <a:defRPr/>
                      </a:pPr>
                      <a:r>
                        <a:rPr lang="en-US" sz="1700" b="true">
                          <a:solidFill>
                            <a:srgbClr val="000000"/>
                          </a:solidFill>
                          <a:latin typeface="Play Bold"/>
                          <a:ea typeface="Play Bold"/>
                          <a:cs typeface="Play Bold"/>
                          <a:sym typeface="Play Bold"/>
                        </a:rPr>
                        <a:t>Aware</a:t>
                      </a:r>
                      <a:r>
                        <a:rPr lang="en-US" b="true" sz="1700">
                          <a:solidFill>
                            <a:srgbClr val="000000"/>
                          </a:solidFill>
                          <a:latin typeface="Play Bold"/>
                          <a:ea typeface="Play Bold"/>
                          <a:cs typeface="Play Bold"/>
                          <a:sym typeface="Play Bold"/>
                        </a:rPr>
                        <a:t>ness, Simplicity </a:t>
                      </a:r>
                      <a:r>
                        <a:rPr lang="en-US" sz="1700">
                          <a:solidFill>
                            <a:srgbClr val="000000"/>
                          </a:solidFill>
                          <a:latin typeface="Play"/>
                          <a:ea typeface="Play"/>
                          <a:cs typeface="Play"/>
                          <a:sym typeface="Play"/>
                        </a:rPr>
                        <a:t>(Reduce choices offer clear next steps)</a:t>
                      </a:r>
                      <a:r>
                        <a:rPr lang="en-US" b="true" sz="1700">
                          <a:solidFill>
                            <a:srgbClr val="000000"/>
                          </a:solidFill>
                          <a:latin typeface="Play Bold"/>
                          <a:ea typeface="Play Bold"/>
                          <a:cs typeface="Play Bold"/>
                          <a:sym typeface="Play Bold"/>
                        </a:rPr>
                        <a:t> Tangibility </a:t>
                      </a:r>
                      <a:r>
                        <a:rPr lang="en-US" sz="1700">
                          <a:solidFill>
                            <a:srgbClr val="000000"/>
                          </a:solidFill>
                          <a:latin typeface="Play"/>
                          <a:ea typeface="Play"/>
                          <a:cs typeface="Play"/>
                          <a:sym typeface="Play"/>
                        </a:rPr>
                        <a:t>(immediate reward)</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bl>
          </a:graphicData>
        </a:graphic>
      </p:graphicFrame>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9155" r="0" b="-9155"/>
            </a:stretch>
          </a:blipFill>
        </p:spPr>
      </p:sp>
      <p:grpSp>
        <p:nvGrpSpPr>
          <p:cNvPr name="Group 3" id="3"/>
          <p:cNvGrpSpPr/>
          <p:nvPr/>
        </p:nvGrpSpPr>
        <p:grpSpPr>
          <a:xfrm rot="0">
            <a:off x="883713" y="799678"/>
            <a:ext cx="16520575" cy="8687644"/>
            <a:chOff x="0" y="0"/>
            <a:chExt cx="4351098" cy="2288104"/>
          </a:xfrm>
        </p:grpSpPr>
        <p:sp>
          <p:nvSpPr>
            <p:cNvPr name="Freeform 4" id="4"/>
            <p:cNvSpPr/>
            <p:nvPr/>
          </p:nvSpPr>
          <p:spPr>
            <a:xfrm flipH="false" flipV="false" rot="0">
              <a:off x="0" y="0"/>
              <a:ext cx="4351098" cy="2288104"/>
            </a:xfrm>
            <a:custGeom>
              <a:avLst/>
              <a:gdLst/>
              <a:ahLst/>
              <a:cxnLst/>
              <a:rect r="r" b="b" t="t" l="l"/>
              <a:pathLst>
                <a:path h="2288104" w="4351098">
                  <a:moveTo>
                    <a:pt x="23431" y="0"/>
                  </a:moveTo>
                  <a:lnTo>
                    <a:pt x="4327667" y="0"/>
                  </a:lnTo>
                  <a:cubicBezTo>
                    <a:pt x="4333881" y="0"/>
                    <a:pt x="4339841" y="2469"/>
                    <a:pt x="4344235" y="6863"/>
                  </a:cubicBezTo>
                  <a:cubicBezTo>
                    <a:pt x="4348630" y="11257"/>
                    <a:pt x="4351098" y="17217"/>
                    <a:pt x="4351098" y="23431"/>
                  </a:cubicBezTo>
                  <a:lnTo>
                    <a:pt x="4351098" y="2264673"/>
                  </a:lnTo>
                  <a:cubicBezTo>
                    <a:pt x="4351098" y="2277613"/>
                    <a:pt x="4340608" y="2288104"/>
                    <a:pt x="4327667" y="2288104"/>
                  </a:cubicBezTo>
                  <a:lnTo>
                    <a:pt x="23431" y="2288104"/>
                  </a:lnTo>
                  <a:cubicBezTo>
                    <a:pt x="10490" y="2288104"/>
                    <a:pt x="0" y="2277613"/>
                    <a:pt x="0" y="2264673"/>
                  </a:cubicBezTo>
                  <a:lnTo>
                    <a:pt x="0" y="23431"/>
                  </a:lnTo>
                  <a:cubicBezTo>
                    <a:pt x="0" y="10490"/>
                    <a:pt x="10490" y="0"/>
                    <a:pt x="23431" y="0"/>
                  </a:cubicBezTo>
                  <a:close/>
                </a:path>
              </a:pathLst>
            </a:custGeom>
            <a:solidFill>
              <a:srgbClr val="E9E9E9">
                <a:alpha val="93725"/>
              </a:srgbClr>
            </a:solidFill>
          </p:spPr>
        </p:sp>
        <p:sp>
          <p:nvSpPr>
            <p:cNvPr name="TextBox 5" id="5"/>
            <p:cNvSpPr txBox="true"/>
            <p:nvPr/>
          </p:nvSpPr>
          <p:spPr>
            <a:xfrm>
              <a:off x="0" y="-38100"/>
              <a:ext cx="4351098" cy="2326204"/>
            </a:xfrm>
            <a:prstGeom prst="rect">
              <a:avLst/>
            </a:prstGeom>
          </p:spPr>
          <p:txBody>
            <a:bodyPr anchor="ctr" rtlCol="false" tIns="50800" lIns="50800" bIns="50800" rIns="50800"/>
            <a:lstStyle/>
            <a:p>
              <a:pPr algn="ctr">
                <a:lnSpc>
                  <a:spcPts val="2659"/>
                </a:lnSpc>
              </a:pPr>
            </a:p>
          </p:txBody>
        </p:sp>
      </p:grpSp>
      <p:sp>
        <p:nvSpPr>
          <p:cNvPr name="TextBox 6" id="6"/>
          <p:cNvSpPr txBox="true"/>
          <p:nvPr/>
        </p:nvSpPr>
        <p:spPr>
          <a:xfrm rot="0">
            <a:off x="1028700" y="1133475"/>
            <a:ext cx="15346321" cy="1114425"/>
          </a:xfrm>
          <a:prstGeom prst="rect">
            <a:avLst/>
          </a:prstGeom>
        </p:spPr>
        <p:txBody>
          <a:bodyPr anchor="t" rtlCol="false" tIns="0" lIns="0" bIns="0" rIns="0">
            <a:spAutoFit/>
          </a:bodyPr>
          <a:lstStyle/>
          <a:p>
            <a:pPr algn="l">
              <a:lnSpc>
                <a:spcPts val="8400"/>
              </a:lnSpc>
            </a:pPr>
            <a:r>
              <a:rPr lang="en-US" sz="8000" b="true">
                <a:solidFill>
                  <a:srgbClr val="54565A"/>
                </a:solidFill>
                <a:latin typeface="Neue Montreal Bold"/>
                <a:ea typeface="Neue Montreal Bold"/>
                <a:cs typeface="Neue Montreal Bold"/>
                <a:sym typeface="Neue Montreal Bold"/>
              </a:rPr>
              <a:t>The Unconvinced</a:t>
            </a:r>
          </a:p>
        </p:txBody>
      </p:sp>
      <p:sp>
        <p:nvSpPr>
          <p:cNvPr name="TextBox 7" id="7"/>
          <p:cNvSpPr txBox="true"/>
          <p:nvPr/>
        </p:nvSpPr>
        <p:spPr>
          <a:xfrm rot="0">
            <a:off x="1028700" y="2066925"/>
            <a:ext cx="13762695" cy="528318"/>
          </a:xfrm>
          <a:prstGeom prst="rect">
            <a:avLst/>
          </a:prstGeom>
        </p:spPr>
        <p:txBody>
          <a:bodyPr anchor="t" rtlCol="false" tIns="0" lIns="0" bIns="0" rIns="0">
            <a:spAutoFit/>
          </a:bodyPr>
          <a:lstStyle/>
          <a:p>
            <a:pPr algn="l">
              <a:lnSpc>
                <a:spcPts val="4600"/>
              </a:lnSpc>
            </a:pPr>
            <a:r>
              <a:rPr lang="en-US" sz="2300" spc="23" b="true">
                <a:solidFill>
                  <a:srgbClr val="54565A"/>
                </a:solidFill>
                <a:latin typeface="Neue Montreal Bold"/>
                <a:ea typeface="Neue Montreal Bold"/>
                <a:cs typeface="Neue Montreal Bold"/>
                <a:sym typeface="Neue Montreal Bold"/>
              </a:rPr>
              <a:t>“I use this ca</a:t>
            </a:r>
            <a:r>
              <a:rPr lang="en-US" sz="2300" spc="23" b="true">
                <a:solidFill>
                  <a:srgbClr val="54565A"/>
                </a:solidFill>
                <a:latin typeface="Neue Montreal Bold"/>
                <a:ea typeface="Neue Montreal Bold"/>
                <a:cs typeface="Neue Montreal Bold"/>
                <a:sym typeface="Neue Montreal Bold"/>
              </a:rPr>
              <a:t>rd to pay, that’s enough, rest doesn’t matter to me.”</a:t>
            </a:r>
          </a:p>
        </p:txBody>
      </p:sp>
      <p:sp>
        <p:nvSpPr>
          <p:cNvPr name="TextBox 8" id="8"/>
          <p:cNvSpPr txBox="true"/>
          <p:nvPr/>
        </p:nvSpPr>
        <p:spPr>
          <a:xfrm rot="0">
            <a:off x="1188395" y="8734458"/>
            <a:ext cx="13762695" cy="528318"/>
          </a:xfrm>
          <a:prstGeom prst="rect">
            <a:avLst/>
          </a:prstGeom>
        </p:spPr>
        <p:txBody>
          <a:bodyPr anchor="t" rtlCol="false" tIns="0" lIns="0" bIns="0" rIns="0">
            <a:spAutoFit/>
          </a:bodyPr>
          <a:lstStyle/>
          <a:p>
            <a:pPr algn="l">
              <a:lnSpc>
                <a:spcPts val="4600"/>
              </a:lnSpc>
            </a:pPr>
            <a:r>
              <a:rPr lang="en-US" sz="2300" spc="23" b="true">
                <a:solidFill>
                  <a:srgbClr val="54565A"/>
                </a:solidFill>
                <a:latin typeface="Neue Montreal Bold"/>
                <a:ea typeface="Neue Montreal Bold"/>
                <a:cs typeface="Neue Montreal Bold"/>
                <a:sym typeface="Neue Montreal Bold"/>
              </a:rPr>
              <a:t>“Okay, this is actually wo</a:t>
            </a:r>
            <a:r>
              <a:rPr lang="en-US" sz="2300" spc="23" b="true">
                <a:solidFill>
                  <a:srgbClr val="54565A"/>
                </a:solidFill>
                <a:latin typeface="Neue Montreal Bold"/>
                <a:ea typeface="Neue Montreal Bold"/>
                <a:cs typeface="Neue Montreal Bold"/>
                <a:sym typeface="Neue Montreal Bold"/>
              </a:rPr>
              <a:t>rth trying.”</a:t>
            </a:r>
          </a:p>
        </p:txBody>
      </p:sp>
      <p:graphicFrame>
        <p:nvGraphicFramePr>
          <p:cNvPr name="Table 9" id="9"/>
          <p:cNvGraphicFramePr>
            <a:graphicFrameLocks noGrp="true"/>
          </p:cNvGraphicFramePr>
          <p:nvPr/>
        </p:nvGraphicFramePr>
        <p:xfrm>
          <a:off x="1188395" y="2800317"/>
          <a:ext cx="14601936" cy="5905566"/>
        </p:xfrm>
        <a:graphic>
          <a:graphicData uri="http://schemas.openxmlformats.org/drawingml/2006/table">
            <a:tbl>
              <a:tblPr/>
              <a:tblGrid>
                <a:gridCol w="4590366"/>
                <a:gridCol w="10011570"/>
              </a:tblGrid>
              <a:tr h="775819">
                <a:tc>
                  <a:txBody>
                    <a:bodyPr anchor="t" rtlCol="false"/>
                    <a:lstStyle/>
                    <a:p>
                      <a:pPr algn="ctr">
                        <a:lnSpc>
                          <a:spcPts val="2380"/>
                        </a:lnSpc>
                        <a:defRPr/>
                      </a:pPr>
                      <a:r>
                        <a:rPr lang="en-US" sz="1700">
                          <a:solidFill>
                            <a:srgbClr val="000000"/>
                          </a:solidFill>
                          <a:latin typeface="Play"/>
                          <a:ea typeface="Play"/>
                          <a:cs typeface="Play"/>
                          <a:sym typeface="Play"/>
                        </a:rPr>
                        <a:t>Who They Are</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L</a:t>
                      </a:r>
                      <a:r>
                        <a:rPr lang="en-US" sz="1700">
                          <a:solidFill>
                            <a:srgbClr val="000000"/>
                          </a:solidFill>
                          <a:latin typeface="Play"/>
                          <a:ea typeface="Play"/>
                          <a:cs typeface="Play"/>
                          <a:sym typeface="Play"/>
                        </a:rPr>
                        <a:t>ong-time cardholder, comfortable routine spender, doesn’t feel rewards are meaningful</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C</a:t>
                      </a:r>
                      <a:r>
                        <a:rPr lang="en-US" sz="1700">
                          <a:solidFill>
                            <a:srgbClr val="000000"/>
                          </a:solidFill>
                          <a:latin typeface="Play"/>
                          <a:ea typeface="Play"/>
                          <a:cs typeface="Play"/>
                          <a:sym typeface="Play"/>
                        </a:rPr>
                        <a:t>ore Barriers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Doesn’t understand, doesn’t see value, confused betw</a:t>
                      </a:r>
                      <a:r>
                        <a:rPr lang="en-US" sz="1700">
                          <a:solidFill>
                            <a:srgbClr val="000000"/>
                          </a:solidFill>
                          <a:latin typeface="Play"/>
                          <a:ea typeface="Play"/>
                          <a:cs typeface="Play"/>
                          <a:sym typeface="Play"/>
                        </a:rPr>
                        <a:t>een RX &amp; RM, doesn’t need</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867229">
                <a:tc>
                  <a:txBody>
                    <a:bodyPr anchor="t" rtlCol="false"/>
                    <a:lstStyle/>
                    <a:p>
                      <a:pPr algn="ctr">
                        <a:lnSpc>
                          <a:spcPts val="2380"/>
                        </a:lnSpc>
                        <a:defRPr/>
                      </a:pPr>
                      <a:r>
                        <a:rPr lang="en-US" sz="1700">
                          <a:solidFill>
                            <a:srgbClr val="000000"/>
                          </a:solidFill>
                          <a:latin typeface="Play"/>
                          <a:ea typeface="Play"/>
                          <a:cs typeface="Play"/>
                          <a:sym typeface="Play"/>
                        </a:rPr>
                        <a:t>B</a:t>
                      </a:r>
                      <a:r>
                        <a:rPr lang="en-US" sz="1700">
                          <a:solidFill>
                            <a:srgbClr val="000000"/>
                          </a:solidFill>
                          <a:latin typeface="Play"/>
                          <a:ea typeface="Play"/>
                          <a:cs typeface="Play"/>
                          <a:sym typeface="Play"/>
                        </a:rPr>
                        <a:t>ehaviour Pattern</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Ignores reward emails, never checks partner brand</a:t>
                      </a:r>
                      <a:r>
                        <a:rPr lang="en-US" sz="1700">
                          <a:solidFill>
                            <a:srgbClr val="000000"/>
                          </a:solidFill>
                          <a:latin typeface="Play"/>
                          <a:ea typeface="Play"/>
                          <a:cs typeface="Play"/>
                          <a:sym typeface="Play"/>
                        </a:rPr>
                        <a:t>s, makes decisions brand-first</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M</a:t>
                      </a:r>
                      <a:r>
                        <a:rPr lang="en-US" sz="1700">
                          <a:solidFill>
                            <a:srgbClr val="000000"/>
                          </a:solidFill>
                          <a:latin typeface="Play"/>
                          <a:ea typeface="Play"/>
                          <a:cs typeface="Play"/>
                          <a:sym typeface="Play"/>
                        </a:rPr>
                        <a:t>otivational Drivers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Practical</a:t>
                      </a:r>
                      <a:r>
                        <a:rPr lang="en-US" sz="1700">
                          <a:solidFill>
                            <a:srgbClr val="000000"/>
                          </a:solidFill>
                          <a:latin typeface="Play"/>
                          <a:ea typeface="Play"/>
                          <a:cs typeface="Play"/>
                          <a:sym typeface="Play"/>
                        </a:rPr>
                        <a:t> value, rational gains, efficiency</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D</a:t>
                      </a:r>
                      <a:r>
                        <a:rPr lang="en-US" sz="1700">
                          <a:solidFill>
                            <a:srgbClr val="000000"/>
                          </a:solidFill>
                          <a:latin typeface="Play"/>
                          <a:ea typeface="Play"/>
                          <a:cs typeface="Play"/>
                          <a:sym typeface="Play"/>
                        </a:rPr>
                        <a:t>ecision </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Transactional, logic-f</a:t>
                      </a:r>
                      <a:r>
                        <a:rPr lang="en-US" sz="1700">
                          <a:solidFill>
                            <a:srgbClr val="000000"/>
                          </a:solidFill>
                          <a:latin typeface="Play"/>
                          <a:ea typeface="Play"/>
                          <a:cs typeface="Play"/>
                          <a:sym typeface="Play"/>
                        </a:rPr>
                        <a:t>irst, doesn’t respond to fluff, needs proof</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Emotional Triggers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Seeing real value, Comparative advantage / disadvantage</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1159241">
                <a:tc>
                  <a:txBody>
                    <a:bodyPr anchor="t" rtlCol="false"/>
                    <a:lstStyle/>
                    <a:p>
                      <a:pPr algn="ctr">
                        <a:lnSpc>
                          <a:spcPts val="2380"/>
                        </a:lnSpc>
                        <a:defRPr/>
                      </a:pPr>
                      <a:r>
                        <a:rPr lang="en-US" sz="1700">
                          <a:solidFill>
                            <a:srgbClr val="000000"/>
                          </a:solidFill>
                          <a:latin typeface="Play"/>
                          <a:ea typeface="Play"/>
                          <a:cs typeface="Play"/>
                          <a:sym typeface="Play"/>
                        </a:rPr>
                        <a:t>Communication Ro</a:t>
                      </a:r>
                      <a:r>
                        <a:rPr lang="en-US" sz="1700">
                          <a:solidFill>
                            <a:srgbClr val="000000"/>
                          </a:solidFill>
                          <a:latin typeface="Play"/>
                          <a:ea typeface="Play"/>
                          <a:cs typeface="Play"/>
                          <a:sym typeface="Play"/>
                        </a:rPr>
                        <a:t>le </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b="true">
                          <a:solidFill>
                            <a:srgbClr val="000000"/>
                          </a:solidFill>
                          <a:latin typeface="Play Bold"/>
                          <a:ea typeface="Play Bold"/>
                          <a:cs typeface="Play Bold"/>
                          <a:sym typeface="Play Bold"/>
                        </a:rPr>
                        <a:t>Qua</a:t>
                      </a:r>
                      <a:r>
                        <a:rPr lang="en-US" sz="1700" b="true">
                          <a:solidFill>
                            <a:srgbClr val="000000"/>
                          </a:solidFill>
                          <a:latin typeface="Play Bold"/>
                          <a:ea typeface="Play Bold"/>
                          <a:cs typeface="Play Bold"/>
                          <a:sym typeface="Play Bold"/>
                        </a:rPr>
                        <a:t>ntify</a:t>
                      </a:r>
                      <a:r>
                        <a:rPr lang="en-US" sz="1700">
                          <a:solidFill>
                            <a:srgbClr val="000000"/>
                          </a:solidFill>
                          <a:latin typeface="Play"/>
                          <a:ea typeface="Play"/>
                          <a:cs typeface="Play"/>
                          <a:sym typeface="Play"/>
                        </a:rPr>
                        <a:t> (missed acceleration)</a:t>
                      </a:r>
                      <a:r>
                        <a:rPr lang="en-US" sz="1700" b="true">
                          <a:solidFill>
                            <a:srgbClr val="000000"/>
                          </a:solidFill>
                          <a:latin typeface="Play Bold"/>
                          <a:ea typeface="Play Bold"/>
                          <a:cs typeface="Play Bold"/>
                          <a:sym typeface="Play Bold"/>
                        </a:rPr>
                        <a:t>, cumulative impact, effort vs benefit. </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bl>
          </a:graphicData>
        </a:graphic>
      </p:graphicFrame>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9155" r="0" b="-9155"/>
            </a:stretch>
          </a:blipFill>
        </p:spPr>
      </p:sp>
      <p:grpSp>
        <p:nvGrpSpPr>
          <p:cNvPr name="Group 3" id="3"/>
          <p:cNvGrpSpPr/>
          <p:nvPr/>
        </p:nvGrpSpPr>
        <p:grpSpPr>
          <a:xfrm rot="0">
            <a:off x="883713" y="799678"/>
            <a:ext cx="16520575" cy="8687644"/>
            <a:chOff x="0" y="0"/>
            <a:chExt cx="4351098" cy="2288104"/>
          </a:xfrm>
        </p:grpSpPr>
        <p:sp>
          <p:nvSpPr>
            <p:cNvPr name="Freeform 4" id="4"/>
            <p:cNvSpPr/>
            <p:nvPr/>
          </p:nvSpPr>
          <p:spPr>
            <a:xfrm flipH="false" flipV="false" rot="0">
              <a:off x="0" y="0"/>
              <a:ext cx="4351098" cy="2288104"/>
            </a:xfrm>
            <a:custGeom>
              <a:avLst/>
              <a:gdLst/>
              <a:ahLst/>
              <a:cxnLst/>
              <a:rect r="r" b="b" t="t" l="l"/>
              <a:pathLst>
                <a:path h="2288104" w="4351098">
                  <a:moveTo>
                    <a:pt x="23431" y="0"/>
                  </a:moveTo>
                  <a:lnTo>
                    <a:pt x="4327667" y="0"/>
                  </a:lnTo>
                  <a:cubicBezTo>
                    <a:pt x="4333881" y="0"/>
                    <a:pt x="4339841" y="2469"/>
                    <a:pt x="4344235" y="6863"/>
                  </a:cubicBezTo>
                  <a:cubicBezTo>
                    <a:pt x="4348630" y="11257"/>
                    <a:pt x="4351098" y="17217"/>
                    <a:pt x="4351098" y="23431"/>
                  </a:cubicBezTo>
                  <a:lnTo>
                    <a:pt x="4351098" y="2264673"/>
                  </a:lnTo>
                  <a:cubicBezTo>
                    <a:pt x="4351098" y="2277613"/>
                    <a:pt x="4340608" y="2288104"/>
                    <a:pt x="4327667" y="2288104"/>
                  </a:cubicBezTo>
                  <a:lnTo>
                    <a:pt x="23431" y="2288104"/>
                  </a:lnTo>
                  <a:cubicBezTo>
                    <a:pt x="10490" y="2288104"/>
                    <a:pt x="0" y="2277613"/>
                    <a:pt x="0" y="2264673"/>
                  </a:cubicBezTo>
                  <a:lnTo>
                    <a:pt x="0" y="23431"/>
                  </a:lnTo>
                  <a:cubicBezTo>
                    <a:pt x="0" y="10490"/>
                    <a:pt x="10490" y="0"/>
                    <a:pt x="23431" y="0"/>
                  </a:cubicBezTo>
                  <a:close/>
                </a:path>
              </a:pathLst>
            </a:custGeom>
            <a:solidFill>
              <a:srgbClr val="E9E9E9">
                <a:alpha val="93725"/>
              </a:srgbClr>
            </a:solidFill>
          </p:spPr>
        </p:sp>
        <p:sp>
          <p:nvSpPr>
            <p:cNvPr name="TextBox 5" id="5"/>
            <p:cNvSpPr txBox="true"/>
            <p:nvPr/>
          </p:nvSpPr>
          <p:spPr>
            <a:xfrm>
              <a:off x="0" y="-38100"/>
              <a:ext cx="4351098" cy="2326204"/>
            </a:xfrm>
            <a:prstGeom prst="rect">
              <a:avLst/>
            </a:prstGeom>
          </p:spPr>
          <p:txBody>
            <a:bodyPr anchor="ctr" rtlCol="false" tIns="50800" lIns="50800" bIns="50800" rIns="50800"/>
            <a:lstStyle/>
            <a:p>
              <a:pPr algn="ctr">
                <a:lnSpc>
                  <a:spcPts val="2659"/>
                </a:lnSpc>
              </a:pPr>
            </a:p>
          </p:txBody>
        </p:sp>
      </p:grpSp>
      <p:sp>
        <p:nvSpPr>
          <p:cNvPr name="TextBox 6" id="6"/>
          <p:cNvSpPr txBox="true"/>
          <p:nvPr/>
        </p:nvSpPr>
        <p:spPr>
          <a:xfrm rot="0">
            <a:off x="1028700" y="1133475"/>
            <a:ext cx="15346321" cy="2181225"/>
          </a:xfrm>
          <a:prstGeom prst="rect">
            <a:avLst/>
          </a:prstGeom>
        </p:spPr>
        <p:txBody>
          <a:bodyPr anchor="t" rtlCol="false" tIns="0" lIns="0" bIns="0" rIns="0">
            <a:spAutoFit/>
          </a:bodyPr>
          <a:lstStyle/>
          <a:p>
            <a:pPr algn="l">
              <a:lnSpc>
                <a:spcPts val="8400"/>
              </a:lnSpc>
            </a:pPr>
            <a:r>
              <a:rPr lang="en-US" sz="8000" b="true">
                <a:solidFill>
                  <a:srgbClr val="54565A"/>
                </a:solidFill>
                <a:latin typeface="Neue Montreal Bold"/>
                <a:ea typeface="Neue Montreal Bold"/>
                <a:cs typeface="Neue Montreal Bold"/>
                <a:sym typeface="Neue Montreal Bold"/>
              </a:rPr>
              <a:t>The Convenience Seeker</a:t>
            </a:r>
          </a:p>
          <a:p>
            <a:pPr algn="l">
              <a:lnSpc>
                <a:spcPts val="8400"/>
              </a:lnSpc>
            </a:pPr>
          </a:p>
        </p:txBody>
      </p:sp>
      <p:sp>
        <p:nvSpPr>
          <p:cNvPr name="TextBox 7" id="7"/>
          <p:cNvSpPr txBox="true"/>
          <p:nvPr/>
        </p:nvSpPr>
        <p:spPr>
          <a:xfrm rot="0">
            <a:off x="1028700" y="2066925"/>
            <a:ext cx="13762695" cy="528318"/>
          </a:xfrm>
          <a:prstGeom prst="rect">
            <a:avLst/>
          </a:prstGeom>
        </p:spPr>
        <p:txBody>
          <a:bodyPr anchor="t" rtlCol="false" tIns="0" lIns="0" bIns="0" rIns="0">
            <a:spAutoFit/>
          </a:bodyPr>
          <a:lstStyle/>
          <a:p>
            <a:pPr algn="l">
              <a:lnSpc>
                <a:spcPts val="4600"/>
              </a:lnSpc>
            </a:pPr>
            <a:r>
              <a:rPr lang="en-US" sz="2300" spc="23" b="true">
                <a:solidFill>
                  <a:srgbClr val="54565A"/>
                </a:solidFill>
                <a:latin typeface="Neue Montreal Bold"/>
                <a:ea typeface="Neue Montreal Bold"/>
                <a:cs typeface="Neue Montreal Bold"/>
                <a:sym typeface="Neue Montreal Bold"/>
              </a:rPr>
              <a:t>“I value my time</a:t>
            </a:r>
            <a:r>
              <a:rPr lang="en-US" sz="2300" spc="23" b="true">
                <a:solidFill>
                  <a:srgbClr val="54565A"/>
                </a:solidFill>
                <a:latin typeface="Neue Montreal Bold"/>
                <a:ea typeface="Neue Montreal Bold"/>
                <a:cs typeface="Neue Montreal Bold"/>
                <a:sym typeface="Neue Montreal Bold"/>
              </a:rPr>
              <a:t> more than small gains.”</a:t>
            </a:r>
          </a:p>
        </p:txBody>
      </p:sp>
      <p:sp>
        <p:nvSpPr>
          <p:cNvPr name="TextBox 8" id="8"/>
          <p:cNvSpPr txBox="true"/>
          <p:nvPr/>
        </p:nvSpPr>
        <p:spPr>
          <a:xfrm rot="0">
            <a:off x="1188395" y="8734458"/>
            <a:ext cx="13762695" cy="528318"/>
          </a:xfrm>
          <a:prstGeom prst="rect">
            <a:avLst/>
          </a:prstGeom>
        </p:spPr>
        <p:txBody>
          <a:bodyPr anchor="t" rtlCol="false" tIns="0" lIns="0" bIns="0" rIns="0">
            <a:spAutoFit/>
          </a:bodyPr>
          <a:lstStyle/>
          <a:p>
            <a:pPr algn="l">
              <a:lnSpc>
                <a:spcPts val="4600"/>
              </a:lnSpc>
            </a:pPr>
            <a:r>
              <a:rPr lang="en-US" sz="2300" spc="23" b="true">
                <a:solidFill>
                  <a:srgbClr val="54565A"/>
                </a:solidFill>
                <a:latin typeface="Neue Montreal Bold"/>
                <a:ea typeface="Neue Montreal Bold"/>
                <a:cs typeface="Neue Montreal Bold"/>
                <a:sym typeface="Neue Montreal Bold"/>
              </a:rPr>
              <a:t>“Just one mindful change is so</a:t>
            </a:r>
            <a:r>
              <a:rPr lang="en-US" sz="2300" spc="23" b="true">
                <a:solidFill>
                  <a:srgbClr val="54565A"/>
                </a:solidFill>
                <a:latin typeface="Neue Montreal Bold"/>
                <a:ea typeface="Neue Montreal Bold"/>
                <a:cs typeface="Neue Montreal Bold"/>
                <a:sym typeface="Neue Montreal Bold"/>
              </a:rPr>
              <a:t> rewarding.”</a:t>
            </a:r>
          </a:p>
        </p:txBody>
      </p:sp>
      <p:graphicFrame>
        <p:nvGraphicFramePr>
          <p:cNvPr name="Table 9" id="9"/>
          <p:cNvGraphicFramePr>
            <a:graphicFrameLocks noGrp="true"/>
          </p:cNvGraphicFramePr>
          <p:nvPr/>
        </p:nvGraphicFramePr>
        <p:xfrm>
          <a:off x="1188395" y="2800317"/>
          <a:ext cx="14601936" cy="5905566"/>
        </p:xfrm>
        <a:graphic>
          <a:graphicData uri="http://schemas.openxmlformats.org/drawingml/2006/table">
            <a:tbl>
              <a:tblPr/>
              <a:tblGrid>
                <a:gridCol w="4590366"/>
                <a:gridCol w="10011570"/>
              </a:tblGrid>
              <a:tr h="775819">
                <a:tc>
                  <a:txBody>
                    <a:bodyPr anchor="t" rtlCol="false"/>
                    <a:lstStyle/>
                    <a:p>
                      <a:pPr algn="ctr">
                        <a:lnSpc>
                          <a:spcPts val="2380"/>
                        </a:lnSpc>
                        <a:defRPr/>
                      </a:pPr>
                      <a:r>
                        <a:rPr lang="en-US" sz="1700">
                          <a:solidFill>
                            <a:srgbClr val="000000"/>
                          </a:solidFill>
                          <a:latin typeface="Play"/>
                          <a:ea typeface="Play"/>
                          <a:cs typeface="Play"/>
                          <a:sym typeface="Play"/>
                        </a:rPr>
                        <a:t>Who They Are</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H</a:t>
                      </a:r>
                      <a:r>
                        <a:rPr lang="en-US" sz="1700">
                          <a:solidFill>
                            <a:srgbClr val="000000"/>
                          </a:solidFill>
                          <a:latin typeface="Play"/>
                          <a:ea typeface="Play"/>
                          <a:cs typeface="Play"/>
                          <a:sym typeface="Play"/>
                        </a:rPr>
                        <a:t>igh spenders, Busy lifestyle, chooses convenience over optimisation</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C</a:t>
                      </a:r>
                      <a:r>
                        <a:rPr lang="en-US" sz="1700">
                          <a:solidFill>
                            <a:srgbClr val="000000"/>
                          </a:solidFill>
                          <a:latin typeface="Play"/>
                          <a:ea typeface="Play"/>
                          <a:cs typeface="Play"/>
                          <a:sym typeface="Play"/>
                        </a:rPr>
                        <a:t>ore Barriers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To</a:t>
                      </a:r>
                      <a:r>
                        <a:rPr lang="en-US" sz="1700">
                          <a:solidFill>
                            <a:srgbClr val="000000"/>
                          </a:solidFill>
                          <a:latin typeface="Play"/>
                          <a:ea typeface="Play"/>
                          <a:cs typeface="Play"/>
                          <a:sym typeface="Play"/>
                        </a:rPr>
                        <a:t>o tedious, didn’t realise value of p</a:t>
                      </a:r>
                      <a:r>
                        <a:rPr lang="en-US" sz="1700">
                          <a:solidFill>
                            <a:srgbClr val="000000"/>
                          </a:solidFill>
                          <a:latin typeface="Play"/>
                          <a:ea typeface="Play"/>
                          <a:cs typeface="Play"/>
                          <a:sym typeface="Play"/>
                        </a:rPr>
                        <a:t>oints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867229">
                <a:tc>
                  <a:txBody>
                    <a:bodyPr anchor="t" rtlCol="false"/>
                    <a:lstStyle/>
                    <a:p>
                      <a:pPr algn="ctr">
                        <a:lnSpc>
                          <a:spcPts val="2380"/>
                        </a:lnSpc>
                        <a:defRPr/>
                      </a:pPr>
                      <a:r>
                        <a:rPr lang="en-US" sz="1700">
                          <a:solidFill>
                            <a:srgbClr val="000000"/>
                          </a:solidFill>
                          <a:latin typeface="Play"/>
                          <a:ea typeface="Play"/>
                          <a:cs typeface="Play"/>
                          <a:sym typeface="Play"/>
                        </a:rPr>
                        <a:t>B</a:t>
                      </a:r>
                      <a:r>
                        <a:rPr lang="en-US" sz="1700">
                          <a:solidFill>
                            <a:srgbClr val="000000"/>
                          </a:solidFill>
                          <a:latin typeface="Play"/>
                          <a:ea typeface="Play"/>
                          <a:cs typeface="Play"/>
                          <a:sym typeface="Play"/>
                        </a:rPr>
                        <a:t>ehaviour Pattern</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Books the fastest option, doesn’t check if brand is RX partner, doe</a:t>
                      </a:r>
                      <a:r>
                        <a:rPr lang="en-US" sz="1700">
                          <a:solidFill>
                            <a:srgbClr val="000000"/>
                          </a:solidFill>
                          <a:latin typeface="Play"/>
                          <a:ea typeface="Play"/>
                          <a:cs typeface="Play"/>
                          <a:sym typeface="Play"/>
                        </a:rPr>
                        <a:t>sn’t explore experiences app</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M</a:t>
                      </a:r>
                      <a:r>
                        <a:rPr lang="en-US" sz="1700">
                          <a:solidFill>
                            <a:srgbClr val="000000"/>
                          </a:solidFill>
                          <a:latin typeface="Play"/>
                          <a:ea typeface="Play"/>
                          <a:cs typeface="Play"/>
                          <a:sym typeface="Play"/>
                        </a:rPr>
                        <a:t>otivational Drivers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Spe</a:t>
                      </a:r>
                      <a:r>
                        <a:rPr lang="en-US" sz="1700">
                          <a:solidFill>
                            <a:srgbClr val="000000"/>
                          </a:solidFill>
                          <a:latin typeface="Play"/>
                          <a:ea typeface="Play"/>
                          <a:cs typeface="Play"/>
                          <a:sym typeface="Play"/>
                        </a:rPr>
                        <a:t>ed, reduced friction, partners surface automatically</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D</a:t>
                      </a:r>
                      <a:r>
                        <a:rPr lang="en-US" sz="1700">
                          <a:solidFill>
                            <a:srgbClr val="000000"/>
                          </a:solidFill>
                          <a:latin typeface="Play"/>
                          <a:ea typeface="Play"/>
                          <a:cs typeface="Play"/>
                          <a:sym typeface="Play"/>
                        </a:rPr>
                        <a:t>ecision </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Fast, convenience-f</a:t>
                      </a:r>
                      <a:r>
                        <a:rPr lang="en-US" sz="1700">
                          <a:solidFill>
                            <a:srgbClr val="000000"/>
                          </a:solidFill>
                          <a:latin typeface="Play"/>
                          <a:ea typeface="Play"/>
                          <a:cs typeface="Play"/>
                          <a:sym typeface="Play"/>
                        </a:rPr>
                        <a:t>irst, minimal comparison behaviour</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Emotional Triggers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Effortless improvement, automatic benefits, smart shortcuts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1159241">
                <a:tc>
                  <a:txBody>
                    <a:bodyPr anchor="t" rtlCol="false"/>
                    <a:lstStyle/>
                    <a:p>
                      <a:pPr algn="ctr">
                        <a:lnSpc>
                          <a:spcPts val="2380"/>
                        </a:lnSpc>
                        <a:defRPr/>
                      </a:pPr>
                      <a:r>
                        <a:rPr lang="en-US" sz="1700">
                          <a:solidFill>
                            <a:srgbClr val="000000"/>
                          </a:solidFill>
                          <a:latin typeface="Play"/>
                          <a:ea typeface="Play"/>
                          <a:cs typeface="Play"/>
                          <a:sym typeface="Play"/>
                        </a:rPr>
                        <a:t>Communication Ro</a:t>
                      </a:r>
                      <a:r>
                        <a:rPr lang="en-US" sz="1700">
                          <a:solidFill>
                            <a:srgbClr val="000000"/>
                          </a:solidFill>
                          <a:latin typeface="Play"/>
                          <a:ea typeface="Play"/>
                          <a:cs typeface="Play"/>
                          <a:sym typeface="Play"/>
                        </a:rPr>
                        <a:t>le </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b="true">
                          <a:solidFill>
                            <a:srgbClr val="000000"/>
                          </a:solidFill>
                          <a:latin typeface="Play Bold"/>
                          <a:ea typeface="Play Bold"/>
                          <a:cs typeface="Play Bold"/>
                          <a:sym typeface="Play Bold"/>
                        </a:rPr>
                        <a:t>Ampl</a:t>
                      </a:r>
                      <a:r>
                        <a:rPr lang="en-US" sz="1700" b="true">
                          <a:solidFill>
                            <a:srgbClr val="000000"/>
                          </a:solidFill>
                          <a:latin typeface="Play Bold"/>
                          <a:ea typeface="Play Bold"/>
                          <a:cs typeface="Play Bold"/>
                          <a:sym typeface="Play Bold"/>
                        </a:rPr>
                        <a:t>ify </a:t>
                      </a:r>
                      <a:r>
                        <a:rPr lang="en-US" sz="1700">
                          <a:solidFill>
                            <a:srgbClr val="000000"/>
                          </a:solidFill>
                          <a:latin typeface="Play"/>
                          <a:ea typeface="Play"/>
                          <a:cs typeface="Play"/>
                          <a:sym typeface="Play"/>
                        </a:rPr>
                        <a:t>(moments of need)</a:t>
                      </a:r>
                      <a:r>
                        <a:rPr lang="en-US" sz="1700" b="true">
                          <a:solidFill>
                            <a:srgbClr val="000000"/>
                          </a:solidFill>
                          <a:latin typeface="Play Bold"/>
                          <a:ea typeface="Play Bold"/>
                          <a:cs typeface="Play Bold"/>
                          <a:sym typeface="Play Bold"/>
                        </a:rPr>
                        <a:t>, frame RX as default.</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9266" r="0" b="-9266"/>
            </a:stretch>
          </a:blipFill>
        </p:spPr>
      </p:sp>
      <p:grpSp>
        <p:nvGrpSpPr>
          <p:cNvPr name="Group 3" id="3"/>
          <p:cNvGrpSpPr/>
          <p:nvPr/>
        </p:nvGrpSpPr>
        <p:grpSpPr>
          <a:xfrm rot="0">
            <a:off x="883713" y="799678"/>
            <a:ext cx="16520575" cy="8687644"/>
            <a:chOff x="0" y="0"/>
            <a:chExt cx="4351098" cy="2288104"/>
          </a:xfrm>
        </p:grpSpPr>
        <p:sp>
          <p:nvSpPr>
            <p:cNvPr name="Freeform 4" id="4"/>
            <p:cNvSpPr/>
            <p:nvPr/>
          </p:nvSpPr>
          <p:spPr>
            <a:xfrm flipH="false" flipV="false" rot="0">
              <a:off x="0" y="0"/>
              <a:ext cx="4351098" cy="2288104"/>
            </a:xfrm>
            <a:custGeom>
              <a:avLst/>
              <a:gdLst/>
              <a:ahLst/>
              <a:cxnLst/>
              <a:rect r="r" b="b" t="t" l="l"/>
              <a:pathLst>
                <a:path h="2288104" w="4351098">
                  <a:moveTo>
                    <a:pt x="23431" y="0"/>
                  </a:moveTo>
                  <a:lnTo>
                    <a:pt x="4327667" y="0"/>
                  </a:lnTo>
                  <a:cubicBezTo>
                    <a:pt x="4333881" y="0"/>
                    <a:pt x="4339841" y="2469"/>
                    <a:pt x="4344235" y="6863"/>
                  </a:cubicBezTo>
                  <a:cubicBezTo>
                    <a:pt x="4348630" y="11257"/>
                    <a:pt x="4351098" y="17217"/>
                    <a:pt x="4351098" y="23431"/>
                  </a:cubicBezTo>
                  <a:lnTo>
                    <a:pt x="4351098" y="2264673"/>
                  </a:lnTo>
                  <a:cubicBezTo>
                    <a:pt x="4351098" y="2277613"/>
                    <a:pt x="4340608" y="2288104"/>
                    <a:pt x="4327667" y="2288104"/>
                  </a:cubicBezTo>
                  <a:lnTo>
                    <a:pt x="23431" y="2288104"/>
                  </a:lnTo>
                  <a:cubicBezTo>
                    <a:pt x="10490" y="2288104"/>
                    <a:pt x="0" y="2277613"/>
                    <a:pt x="0" y="2264673"/>
                  </a:cubicBezTo>
                  <a:lnTo>
                    <a:pt x="0" y="23431"/>
                  </a:lnTo>
                  <a:cubicBezTo>
                    <a:pt x="0" y="10490"/>
                    <a:pt x="10490" y="0"/>
                    <a:pt x="23431" y="0"/>
                  </a:cubicBezTo>
                  <a:close/>
                </a:path>
              </a:pathLst>
            </a:custGeom>
            <a:solidFill>
              <a:srgbClr val="E9E9E9">
                <a:alpha val="93725"/>
              </a:srgbClr>
            </a:solidFill>
          </p:spPr>
        </p:sp>
        <p:sp>
          <p:nvSpPr>
            <p:cNvPr name="TextBox 5" id="5"/>
            <p:cNvSpPr txBox="true"/>
            <p:nvPr/>
          </p:nvSpPr>
          <p:spPr>
            <a:xfrm>
              <a:off x="0" y="-38100"/>
              <a:ext cx="4351098" cy="2326204"/>
            </a:xfrm>
            <a:prstGeom prst="rect">
              <a:avLst/>
            </a:prstGeom>
          </p:spPr>
          <p:txBody>
            <a:bodyPr anchor="ctr" rtlCol="false" tIns="50800" lIns="50800" bIns="50800" rIns="50800"/>
            <a:lstStyle/>
            <a:p>
              <a:pPr algn="ctr">
                <a:lnSpc>
                  <a:spcPts val="2659"/>
                </a:lnSpc>
              </a:pPr>
            </a:p>
          </p:txBody>
        </p:sp>
      </p:grpSp>
      <p:sp>
        <p:nvSpPr>
          <p:cNvPr name="TextBox 6" id="6"/>
          <p:cNvSpPr txBox="true"/>
          <p:nvPr/>
        </p:nvSpPr>
        <p:spPr>
          <a:xfrm rot="0">
            <a:off x="1028700" y="1133475"/>
            <a:ext cx="15346321" cy="2181225"/>
          </a:xfrm>
          <a:prstGeom prst="rect">
            <a:avLst/>
          </a:prstGeom>
        </p:spPr>
        <p:txBody>
          <a:bodyPr anchor="t" rtlCol="false" tIns="0" lIns="0" bIns="0" rIns="0">
            <a:spAutoFit/>
          </a:bodyPr>
          <a:lstStyle/>
          <a:p>
            <a:pPr algn="l">
              <a:lnSpc>
                <a:spcPts val="8400"/>
              </a:lnSpc>
            </a:pPr>
            <a:r>
              <a:rPr lang="en-US" sz="8000" b="true">
                <a:solidFill>
                  <a:srgbClr val="54565A"/>
                </a:solidFill>
                <a:latin typeface="Neue Montreal Bold"/>
                <a:ea typeface="Neue Montreal Bold"/>
                <a:cs typeface="Neue Montreal Bold"/>
                <a:sym typeface="Neue Montreal Bold"/>
              </a:rPr>
              <a:t>The MAXIMIZER</a:t>
            </a:r>
          </a:p>
          <a:p>
            <a:pPr algn="l">
              <a:lnSpc>
                <a:spcPts val="8400"/>
              </a:lnSpc>
            </a:pPr>
          </a:p>
        </p:txBody>
      </p:sp>
      <p:sp>
        <p:nvSpPr>
          <p:cNvPr name="TextBox 7" id="7"/>
          <p:cNvSpPr txBox="true"/>
          <p:nvPr/>
        </p:nvSpPr>
        <p:spPr>
          <a:xfrm rot="0">
            <a:off x="1028700" y="2066925"/>
            <a:ext cx="13762695" cy="528318"/>
          </a:xfrm>
          <a:prstGeom prst="rect">
            <a:avLst/>
          </a:prstGeom>
        </p:spPr>
        <p:txBody>
          <a:bodyPr anchor="t" rtlCol="false" tIns="0" lIns="0" bIns="0" rIns="0">
            <a:spAutoFit/>
          </a:bodyPr>
          <a:lstStyle/>
          <a:p>
            <a:pPr algn="l">
              <a:lnSpc>
                <a:spcPts val="4600"/>
              </a:lnSpc>
            </a:pPr>
            <a:r>
              <a:rPr lang="en-US" sz="2300" spc="23" b="true">
                <a:solidFill>
                  <a:srgbClr val="54565A"/>
                </a:solidFill>
                <a:latin typeface="Neue Montreal Bold"/>
                <a:ea typeface="Neue Montreal Bold"/>
                <a:cs typeface="Neue Montreal Bold"/>
                <a:sym typeface="Neue Montreal Bold"/>
              </a:rPr>
              <a:t>“If there’s value, I w</a:t>
            </a:r>
            <a:r>
              <a:rPr lang="en-US" sz="2300" spc="23" b="true">
                <a:solidFill>
                  <a:srgbClr val="54565A"/>
                </a:solidFill>
                <a:latin typeface="Neue Montreal Bold"/>
                <a:ea typeface="Neue Montreal Bold"/>
                <a:cs typeface="Neue Montreal Bold"/>
                <a:sym typeface="Neue Montreal Bold"/>
              </a:rPr>
              <a:t>ant all of it.”</a:t>
            </a:r>
          </a:p>
        </p:txBody>
      </p:sp>
      <p:sp>
        <p:nvSpPr>
          <p:cNvPr name="TextBox 8" id="8"/>
          <p:cNvSpPr txBox="true"/>
          <p:nvPr/>
        </p:nvSpPr>
        <p:spPr>
          <a:xfrm rot="0">
            <a:off x="1188395" y="8734458"/>
            <a:ext cx="13762695" cy="528318"/>
          </a:xfrm>
          <a:prstGeom prst="rect">
            <a:avLst/>
          </a:prstGeom>
        </p:spPr>
        <p:txBody>
          <a:bodyPr anchor="t" rtlCol="false" tIns="0" lIns="0" bIns="0" rIns="0">
            <a:spAutoFit/>
          </a:bodyPr>
          <a:lstStyle/>
          <a:p>
            <a:pPr algn="l">
              <a:lnSpc>
                <a:spcPts val="4600"/>
              </a:lnSpc>
            </a:pPr>
            <a:r>
              <a:rPr lang="en-US" sz="2300" spc="23" b="true">
                <a:solidFill>
                  <a:srgbClr val="54565A"/>
                </a:solidFill>
                <a:latin typeface="Neue Montreal Bold"/>
                <a:ea typeface="Neue Montreal Bold"/>
                <a:cs typeface="Neue Montreal Bold"/>
                <a:sym typeface="Neue Montreal Bold"/>
              </a:rPr>
              <a:t>“I’m going to maximize this across categories.</a:t>
            </a:r>
            <a:r>
              <a:rPr lang="en-US" sz="2300" spc="23" b="true">
                <a:solidFill>
                  <a:srgbClr val="54565A"/>
                </a:solidFill>
                <a:latin typeface="Neue Montreal Bold"/>
                <a:ea typeface="Neue Montreal Bold"/>
                <a:cs typeface="Neue Montreal Bold"/>
                <a:sym typeface="Neue Montreal Bold"/>
              </a:rPr>
              <a:t>”</a:t>
            </a:r>
          </a:p>
        </p:txBody>
      </p:sp>
      <p:graphicFrame>
        <p:nvGraphicFramePr>
          <p:cNvPr name="Table 9" id="9"/>
          <p:cNvGraphicFramePr>
            <a:graphicFrameLocks noGrp="true"/>
          </p:cNvGraphicFramePr>
          <p:nvPr/>
        </p:nvGraphicFramePr>
        <p:xfrm>
          <a:off x="1188395" y="2800317"/>
          <a:ext cx="14601936" cy="5905566"/>
        </p:xfrm>
        <a:graphic>
          <a:graphicData uri="http://schemas.openxmlformats.org/drawingml/2006/table">
            <a:tbl>
              <a:tblPr/>
              <a:tblGrid>
                <a:gridCol w="4590366"/>
                <a:gridCol w="10011570"/>
              </a:tblGrid>
              <a:tr h="775819">
                <a:tc>
                  <a:txBody>
                    <a:bodyPr anchor="t" rtlCol="false"/>
                    <a:lstStyle/>
                    <a:p>
                      <a:pPr algn="ctr">
                        <a:lnSpc>
                          <a:spcPts val="2380"/>
                        </a:lnSpc>
                        <a:defRPr/>
                      </a:pPr>
                      <a:r>
                        <a:rPr lang="en-US" sz="1700">
                          <a:solidFill>
                            <a:srgbClr val="000000"/>
                          </a:solidFill>
                          <a:latin typeface="Play"/>
                          <a:ea typeface="Play"/>
                          <a:cs typeface="Play"/>
                          <a:sym typeface="Play"/>
                        </a:rPr>
                        <a:t>Who They Are</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Enga</a:t>
                      </a:r>
                      <a:r>
                        <a:rPr lang="en-US" sz="1700">
                          <a:solidFill>
                            <a:srgbClr val="000000"/>
                          </a:solidFill>
                          <a:latin typeface="Play"/>
                          <a:ea typeface="Play"/>
                          <a:cs typeface="Play"/>
                          <a:sym typeface="Play"/>
                        </a:rPr>
                        <a:t>ged user, checks apps and offers, already uses some RX brands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C</a:t>
                      </a:r>
                      <a:r>
                        <a:rPr lang="en-US" sz="1700">
                          <a:solidFill>
                            <a:srgbClr val="000000"/>
                          </a:solidFill>
                          <a:latin typeface="Play"/>
                          <a:ea typeface="Play"/>
                          <a:cs typeface="Play"/>
                          <a:sym typeface="Play"/>
                        </a:rPr>
                        <a:t>ore Barriers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Doesn’</a:t>
                      </a:r>
                      <a:r>
                        <a:rPr lang="en-US" sz="1700">
                          <a:solidFill>
                            <a:srgbClr val="000000"/>
                          </a:solidFill>
                          <a:latin typeface="Play"/>
                          <a:ea typeface="Play"/>
                          <a:cs typeface="Play"/>
                          <a:sym typeface="Play"/>
                        </a:rPr>
                        <a:t>t recall all brands, brand not preferred, be</a:t>
                      </a:r>
                      <a:r>
                        <a:rPr lang="en-US" sz="1700">
                          <a:solidFill>
                            <a:srgbClr val="000000"/>
                          </a:solidFill>
                          <a:latin typeface="Play"/>
                          <a:ea typeface="Play"/>
                          <a:cs typeface="Play"/>
                          <a:sym typeface="Play"/>
                        </a:rPr>
                        <a:t>tter offer elsewhere</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867229">
                <a:tc>
                  <a:txBody>
                    <a:bodyPr anchor="t" rtlCol="false"/>
                    <a:lstStyle/>
                    <a:p>
                      <a:pPr algn="ctr">
                        <a:lnSpc>
                          <a:spcPts val="2380"/>
                        </a:lnSpc>
                        <a:defRPr/>
                      </a:pPr>
                      <a:r>
                        <a:rPr lang="en-US" sz="1700">
                          <a:solidFill>
                            <a:srgbClr val="000000"/>
                          </a:solidFill>
                          <a:latin typeface="Play"/>
                          <a:ea typeface="Play"/>
                          <a:cs typeface="Play"/>
                          <a:sym typeface="Play"/>
                        </a:rPr>
                        <a:t>B</a:t>
                      </a:r>
                      <a:r>
                        <a:rPr lang="en-US" sz="1700">
                          <a:solidFill>
                            <a:srgbClr val="000000"/>
                          </a:solidFill>
                          <a:latin typeface="Play"/>
                          <a:ea typeface="Play"/>
                          <a:cs typeface="Play"/>
                          <a:sym typeface="Play"/>
                        </a:rPr>
                        <a:t>ehaviour Pattern</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Uses 1–2 RX partners repeatedly, doe</a:t>
                      </a:r>
                      <a:r>
                        <a:rPr lang="en-US" sz="1700">
                          <a:solidFill>
                            <a:srgbClr val="000000"/>
                          </a:solidFill>
                          <a:latin typeface="Play"/>
                          <a:ea typeface="Play"/>
                          <a:cs typeface="Play"/>
                          <a:sym typeface="Play"/>
                        </a:rPr>
                        <a:t>sn’t expand categories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M</a:t>
                      </a:r>
                      <a:r>
                        <a:rPr lang="en-US" sz="1700">
                          <a:solidFill>
                            <a:srgbClr val="000000"/>
                          </a:solidFill>
                          <a:latin typeface="Play"/>
                          <a:ea typeface="Play"/>
                          <a:cs typeface="Play"/>
                          <a:sym typeface="Play"/>
                        </a:rPr>
                        <a:t>otivational Drivers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Mast</a:t>
                      </a:r>
                      <a:r>
                        <a:rPr lang="en-US" sz="1700">
                          <a:solidFill>
                            <a:srgbClr val="000000"/>
                          </a:solidFill>
                          <a:latin typeface="Play"/>
                          <a:ea typeface="Play"/>
                          <a:cs typeface="Play"/>
                          <a:sym typeface="Play"/>
                        </a:rPr>
                        <a:t>ery, efficiency, exclusive advantage</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D</a:t>
                      </a:r>
                      <a:r>
                        <a:rPr lang="en-US" sz="1700">
                          <a:solidFill>
                            <a:srgbClr val="000000"/>
                          </a:solidFill>
                          <a:latin typeface="Play"/>
                          <a:ea typeface="Play"/>
                          <a:cs typeface="Play"/>
                          <a:sym typeface="Play"/>
                        </a:rPr>
                        <a:t>ecision </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Compares options, tracks rewa</a:t>
                      </a:r>
                      <a:r>
                        <a:rPr lang="en-US" sz="1700">
                          <a:solidFill>
                            <a:srgbClr val="000000"/>
                          </a:solidFill>
                          <a:latin typeface="Play"/>
                          <a:ea typeface="Play"/>
                          <a:cs typeface="Play"/>
                          <a:sym typeface="Play"/>
                        </a:rPr>
                        <a:t>rds, looks for (discount + points) stacking opportunities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775819">
                <a:tc>
                  <a:txBody>
                    <a:bodyPr anchor="t" rtlCol="false"/>
                    <a:lstStyle/>
                    <a:p>
                      <a:pPr algn="ctr">
                        <a:lnSpc>
                          <a:spcPts val="2380"/>
                        </a:lnSpc>
                        <a:defRPr/>
                      </a:pPr>
                      <a:r>
                        <a:rPr lang="en-US" sz="1700">
                          <a:solidFill>
                            <a:srgbClr val="000000"/>
                          </a:solidFill>
                          <a:latin typeface="Play"/>
                          <a:ea typeface="Play"/>
                          <a:cs typeface="Play"/>
                          <a:sym typeface="Play"/>
                        </a:rPr>
                        <a:t>Emotional Triggers</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Performance tracking, exclusivity, being ahead of the curve</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r h="1159241">
                <a:tc>
                  <a:txBody>
                    <a:bodyPr anchor="t" rtlCol="false"/>
                    <a:lstStyle/>
                    <a:p>
                      <a:pPr algn="ctr">
                        <a:lnSpc>
                          <a:spcPts val="2380"/>
                        </a:lnSpc>
                        <a:defRPr/>
                      </a:pPr>
                      <a:r>
                        <a:rPr lang="en-US" sz="1700">
                          <a:solidFill>
                            <a:srgbClr val="000000"/>
                          </a:solidFill>
                          <a:latin typeface="Play"/>
                          <a:ea typeface="Play"/>
                          <a:cs typeface="Play"/>
                          <a:sym typeface="Play"/>
                        </a:rPr>
                        <a:t>Communication Ro</a:t>
                      </a:r>
                      <a:r>
                        <a:rPr lang="en-US" sz="1700">
                          <a:solidFill>
                            <a:srgbClr val="000000"/>
                          </a:solidFill>
                          <a:latin typeface="Play"/>
                          <a:ea typeface="Play"/>
                          <a:cs typeface="Play"/>
                          <a:sym typeface="Play"/>
                        </a:rPr>
                        <a:t>le </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c>
                  <a:txBody>
                    <a:bodyPr anchor="t" rtlCol="false"/>
                    <a:lstStyle/>
                    <a:p>
                      <a:pPr algn="l">
                        <a:lnSpc>
                          <a:spcPts val="2380"/>
                        </a:lnSpc>
                        <a:defRPr/>
                      </a:pPr>
                      <a:r>
                        <a:rPr lang="en-US" sz="1700">
                          <a:solidFill>
                            <a:srgbClr val="000000"/>
                          </a:solidFill>
                          <a:latin typeface="Play"/>
                          <a:ea typeface="Play"/>
                          <a:cs typeface="Play"/>
                          <a:sym typeface="Play"/>
                        </a:rPr>
                        <a:t>Expand</a:t>
                      </a:r>
                      <a:r>
                        <a:rPr lang="en-US" sz="1700">
                          <a:solidFill>
                            <a:srgbClr val="000000"/>
                          </a:solidFill>
                          <a:latin typeface="Play"/>
                          <a:ea typeface="Play"/>
                          <a:cs typeface="Play"/>
                          <a:sym typeface="Play"/>
                        </a:rPr>
                        <a:t> </a:t>
                      </a:r>
                      <a:r>
                        <a:rPr lang="en-US" sz="1700" b="true">
                          <a:solidFill>
                            <a:srgbClr val="000000"/>
                          </a:solidFill>
                          <a:latin typeface="Play Bold"/>
                          <a:ea typeface="Play Bold"/>
                          <a:cs typeface="Play Bold"/>
                          <a:sym typeface="Play Bold"/>
                        </a:rPr>
                        <a:t>brand recall, </a:t>
                      </a:r>
                      <a:r>
                        <a:rPr lang="en-US" sz="1700">
                          <a:solidFill>
                            <a:srgbClr val="000000"/>
                          </a:solidFill>
                          <a:latin typeface="Play"/>
                          <a:ea typeface="Play"/>
                          <a:cs typeface="Play"/>
                          <a:sym typeface="Play"/>
                        </a:rPr>
                        <a:t>reinforce </a:t>
                      </a:r>
                      <a:r>
                        <a:rPr lang="en-US" sz="1700" b="true">
                          <a:solidFill>
                            <a:srgbClr val="000000"/>
                          </a:solidFill>
                          <a:latin typeface="Play Bold"/>
                          <a:ea typeface="Play Bold"/>
                          <a:cs typeface="Play Bold"/>
                          <a:sym typeface="Play Bold"/>
                        </a:rPr>
                        <a:t>superiority and advantage</a:t>
                      </a:r>
                      <a:endParaRPr lang="en-US" sz="1100"/>
                    </a:p>
                  </a:txBody>
                  <a:tcPr marL="190500" marR="190500" marT="190500" marB="190500" anchor="ctr">
                    <a:lnL cmpd="sng" algn="ctr" cap="flat" w="38100">
                      <a:solidFill>
                        <a:srgbClr val="FFFFFF"/>
                      </a:solidFill>
                      <a:prstDash val="solid"/>
                      <a:round/>
                      <a:headEnd type="none" w="med" len="med"/>
                      <a:tailEnd type="none" w="med" len="med"/>
                    </a:lnL>
                    <a:lnR cmpd="sng" algn="ctr" cap="flat" w="38100">
                      <a:solidFill>
                        <a:srgbClr val="FFFFFF"/>
                      </a:solidFill>
                      <a:prstDash val="solid"/>
                      <a:round/>
                      <a:headEnd type="none" w="med" len="med"/>
                      <a:tailEnd type="none" w="med" len="med"/>
                    </a:lnR>
                    <a:lnT cmpd="sng" algn="ctr" cap="flat" w="38100">
                      <a:solidFill>
                        <a:srgbClr val="FFFFFF"/>
                      </a:solidFill>
                      <a:prstDash val="solid"/>
                      <a:round/>
                      <a:headEnd type="none" w="med" len="med"/>
                      <a:tailEnd type="none" w="med" len="med"/>
                    </a:lnT>
                    <a:lnB cmpd="sng" algn="ctr" cap="flat" w="38100">
                      <a:solidFill>
                        <a:srgbClr val="FFFFFF"/>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424242"/>
        </a:solidFill>
      </p:bgPr>
    </p:bg>
    <p:spTree>
      <p:nvGrpSpPr>
        <p:cNvPr id="1" name=""/>
        <p:cNvGrpSpPr/>
        <p:nvPr/>
      </p:nvGrpSpPr>
      <p:grpSpPr>
        <a:xfrm>
          <a:off x="0" y="0"/>
          <a:ext cx="0" cy="0"/>
          <a:chOff x="0" y="0"/>
          <a:chExt cx="0" cy="0"/>
        </a:xfrm>
      </p:grpSpPr>
      <p:sp>
        <p:nvSpPr>
          <p:cNvPr name="Freeform 2" id="2"/>
          <p:cNvSpPr/>
          <p:nvPr/>
        </p:nvSpPr>
        <p:spPr>
          <a:xfrm flipH="false" flipV="false" rot="0">
            <a:off x="64223" y="2573989"/>
            <a:ext cx="18339515" cy="9403170"/>
          </a:xfrm>
          <a:custGeom>
            <a:avLst/>
            <a:gdLst/>
            <a:ahLst/>
            <a:cxnLst/>
            <a:rect r="r" b="b" t="t" l="l"/>
            <a:pathLst>
              <a:path h="9403170" w="18339515">
                <a:moveTo>
                  <a:pt x="0" y="0"/>
                </a:moveTo>
                <a:lnTo>
                  <a:pt x="18339516" y="0"/>
                </a:lnTo>
                <a:lnTo>
                  <a:pt x="18339516" y="9403170"/>
                </a:lnTo>
                <a:lnTo>
                  <a:pt x="0" y="9403170"/>
                </a:lnTo>
                <a:lnTo>
                  <a:pt x="0" y="0"/>
                </a:lnTo>
                <a:close/>
              </a:path>
            </a:pathLst>
          </a:custGeom>
          <a:blipFill>
            <a:blip r:embed="rId2">
              <a:alphaModFix amt="16000"/>
            </a:blip>
            <a:stretch>
              <a:fillRect l="0" t="0" r="0" b="0"/>
            </a:stretch>
          </a:blipFill>
        </p:spPr>
      </p:sp>
      <p:grpSp>
        <p:nvGrpSpPr>
          <p:cNvPr name="Group 3" id="3"/>
          <p:cNvGrpSpPr/>
          <p:nvPr/>
        </p:nvGrpSpPr>
        <p:grpSpPr>
          <a:xfrm rot="0">
            <a:off x="-203669" y="-206665"/>
            <a:ext cx="18695337" cy="10493665"/>
            <a:chOff x="0" y="0"/>
            <a:chExt cx="2896397" cy="1625743"/>
          </a:xfrm>
        </p:grpSpPr>
        <p:sp>
          <p:nvSpPr>
            <p:cNvPr name="Freeform 4" id="4"/>
            <p:cNvSpPr/>
            <p:nvPr/>
          </p:nvSpPr>
          <p:spPr>
            <a:xfrm flipH="false" flipV="false" rot="0">
              <a:off x="0" y="0"/>
              <a:ext cx="2896397" cy="1625743"/>
            </a:xfrm>
            <a:custGeom>
              <a:avLst/>
              <a:gdLst/>
              <a:ahLst/>
              <a:cxnLst/>
              <a:rect r="r" b="b" t="t" l="l"/>
              <a:pathLst>
                <a:path h="1625743" w="2896397">
                  <a:moveTo>
                    <a:pt x="0" y="0"/>
                  </a:moveTo>
                  <a:lnTo>
                    <a:pt x="2896397" y="0"/>
                  </a:lnTo>
                  <a:lnTo>
                    <a:pt x="2896397" y="1625743"/>
                  </a:lnTo>
                  <a:lnTo>
                    <a:pt x="0" y="1625743"/>
                  </a:lnTo>
                  <a:close/>
                </a:path>
              </a:pathLst>
            </a:custGeom>
            <a:blipFill>
              <a:blip r:embed="rId3"/>
              <a:stretch>
                <a:fillRect l="0" t="-9348" r="0" b="-9348"/>
              </a:stretch>
            </a:blipFill>
          </p:spPr>
        </p:sp>
      </p:grpSp>
      <p:grpSp>
        <p:nvGrpSpPr>
          <p:cNvPr name="Group 5" id="5"/>
          <p:cNvGrpSpPr/>
          <p:nvPr/>
        </p:nvGrpSpPr>
        <p:grpSpPr>
          <a:xfrm rot="0">
            <a:off x="896226" y="1694204"/>
            <a:ext cx="16495548" cy="6691928"/>
            <a:chOff x="0" y="0"/>
            <a:chExt cx="4344507" cy="1762483"/>
          </a:xfrm>
        </p:grpSpPr>
        <p:sp>
          <p:nvSpPr>
            <p:cNvPr name="Freeform 6" id="6"/>
            <p:cNvSpPr/>
            <p:nvPr/>
          </p:nvSpPr>
          <p:spPr>
            <a:xfrm flipH="false" flipV="false" rot="0">
              <a:off x="0" y="0"/>
              <a:ext cx="4344507" cy="1762483"/>
            </a:xfrm>
            <a:custGeom>
              <a:avLst/>
              <a:gdLst/>
              <a:ahLst/>
              <a:cxnLst/>
              <a:rect r="r" b="b" t="t" l="l"/>
              <a:pathLst>
                <a:path h="1762483" w="4344507">
                  <a:moveTo>
                    <a:pt x="43648" y="0"/>
                  </a:moveTo>
                  <a:lnTo>
                    <a:pt x="4300858" y="0"/>
                  </a:lnTo>
                  <a:cubicBezTo>
                    <a:pt x="4312435" y="0"/>
                    <a:pt x="4323537" y="4599"/>
                    <a:pt x="4331722" y="12784"/>
                  </a:cubicBezTo>
                  <a:cubicBezTo>
                    <a:pt x="4339908" y="20970"/>
                    <a:pt x="4344507" y="32072"/>
                    <a:pt x="4344507" y="43648"/>
                  </a:cubicBezTo>
                  <a:lnTo>
                    <a:pt x="4344507" y="1718835"/>
                  </a:lnTo>
                  <a:cubicBezTo>
                    <a:pt x="4344507" y="1742941"/>
                    <a:pt x="4324965" y="1762483"/>
                    <a:pt x="4300858" y="1762483"/>
                  </a:cubicBezTo>
                  <a:lnTo>
                    <a:pt x="43648" y="1762483"/>
                  </a:lnTo>
                  <a:cubicBezTo>
                    <a:pt x="32072" y="1762483"/>
                    <a:pt x="20970" y="1757885"/>
                    <a:pt x="12784" y="1749699"/>
                  </a:cubicBezTo>
                  <a:cubicBezTo>
                    <a:pt x="4599" y="1741513"/>
                    <a:pt x="0" y="1730411"/>
                    <a:pt x="0" y="1718835"/>
                  </a:cubicBezTo>
                  <a:lnTo>
                    <a:pt x="0" y="43648"/>
                  </a:lnTo>
                  <a:cubicBezTo>
                    <a:pt x="0" y="19542"/>
                    <a:pt x="19542" y="0"/>
                    <a:pt x="43648" y="0"/>
                  </a:cubicBezTo>
                  <a:close/>
                </a:path>
              </a:pathLst>
            </a:custGeom>
            <a:solidFill>
              <a:srgbClr val="424242">
                <a:alpha val="94902"/>
              </a:srgbClr>
            </a:solidFill>
            <a:ln w="19050" cap="rnd">
              <a:solidFill>
                <a:srgbClr val="D0D7DD">
                  <a:alpha val="94902"/>
                </a:srgbClr>
              </a:solidFill>
              <a:prstDash val="solid"/>
              <a:round/>
            </a:ln>
          </p:spPr>
        </p:sp>
        <p:sp>
          <p:nvSpPr>
            <p:cNvPr name="TextBox 7" id="7"/>
            <p:cNvSpPr txBox="true"/>
            <p:nvPr/>
          </p:nvSpPr>
          <p:spPr>
            <a:xfrm>
              <a:off x="0" y="-28575"/>
              <a:ext cx="4344507" cy="1791058"/>
            </a:xfrm>
            <a:prstGeom prst="rect">
              <a:avLst/>
            </a:prstGeom>
          </p:spPr>
          <p:txBody>
            <a:bodyPr anchor="ctr" rtlCol="false" tIns="50800" lIns="50800" bIns="50800" rIns="50800"/>
            <a:lstStyle/>
            <a:p>
              <a:pPr algn="ctr">
                <a:lnSpc>
                  <a:spcPts val="2015"/>
                </a:lnSpc>
              </a:pPr>
            </a:p>
          </p:txBody>
        </p:sp>
      </p:grpSp>
      <p:grpSp>
        <p:nvGrpSpPr>
          <p:cNvPr name="Group 8" id="8"/>
          <p:cNvGrpSpPr/>
          <p:nvPr/>
        </p:nvGrpSpPr>
        <p:grpSpPr>
          <a:xfrm rot="0">
            <a:off x="16488799" y="2088160"/>
            <a:ext cx="480334" cy="480334"/>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 cap="sq">
              <a:solidFill>
                <a:srgbClr val="FFFFFF"/>
              </a:solidFill>
              <a:prstDash val="solid"/>
              <a:miter/>
            </a:ln>
          </p:spPr>
        </p:sp>
        <p:sp>
          <p:nvSpPr>
            <p:cNvPr name="TextBox 10" id="10"/>
            <p:cNvSpPr txBox="true"/>
            <p:nvPr/>
          </p:nvSpPr>
          <p:spPr>
            <a:xfrm>
              <a:off x="76200" y="142875"/>
              <a:ext cx="660400" cy="593725"/>
            </a:xfrm>
            <a:prstGeom prst="rect">
              <a:avLst/>
            </a:prstGeom>
          </p:spPr>
          <p:txBody>
            <a:bodyPr anchor="ctr" rtlCol="false" tIns="50800" lIns="50800" bIns="50800" rIns="50800"/>
            <a:lstStyle/>
            <a:p>
              <a:pPr algn="ctr">
                <a:lnSpc>
                  <a:spcPts val="2350"/>
                </a:lnSpc>
              </a:pPr>
            </a:p>
          </p:txBody>
        </p:sp>
      </p:grpSp>
      <p:sp>
        <p:nvSpPr>
          <p:cNvPr name="TextBox 11" id="11"/>
          <p:cNvSpPr txBox="true"/>
          <p:nvPr/>
        </p:nvSpPr>
        <p:spPr>
          <a:xfrm rot="0">
            <a:off x="3746140" y="4555980"/>
            <a:ext cx="10795719" cy="863600"/>
          </a:xfrm>
          <a:prstGeom prst="rect">
            <a:avLst/>
          </a:prstGeom>
        </p:spPr>
        <p:txBody>
          <a:bodyPr anchor="t" rtlCol="false" tIns="0" lIns="0" bIns="0" rIns="0">
            <a:spAutoFit/>
          </a:bodyPr>
          <a:lstStyle/>
          <a:p>
            <a:pPr algn="ctr">
              <a:lnSpc>
                <a:spcPts val="7000"/>
              </a:lnSpc>
              <a:spcBef>
                <a:spcPct val="0"/>
              </a:spcBef>
            </a:pPr>
            <a:r>
              <a:rPr lang="en-US" sz="5000">
                <a:solidFill>
                  <a:srgbClr val="FFFFFF"/>
                </a:solidFill>
                <a:latin typeface="Open Sauce"/>
                <a:ea typeface="Open Sauce"/>
                <a:cs typeface="Open Sauce"/>
                <a:sym typeface="Open Sauce"/>
              </a:rPr>
              <a:t>Approach</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16981" r="0" b="-1328"/>
            </a:stretch>
          </a:blipFill>
        </p:spPr>
      </p:sp>
      <p:grpSp>
        <p:nvGrpSpPr>
          <p:cNvPr name="Group 3" id="3"/>
          <p:cNvGrpSpPr/>
          <p:nvPr/>
        </p:nvGrpSpPr>
        <p:grpSpPr>
          <a:xfrm rot="0">
            <a:off x="883713" y="799678"/>
            <a:ext cx="16520575" cy="8687644"/>
            <a:chOff x="0" y="0"/>
            <a:chExt cx="4351098" cy="2288104"/>
          </a:xfrm>
        </p:grpSpPr>
        <p:sp>
          <p:nvSpPr>
            <p:cNvPr name="Freeform 4" id="4"/>
            <p:cNvSpPr/>
            <p:nvPr/>
          </p:nvSpPr>
          <p:spPr>
            <a:xfrm flipH="false" flipV="false" rot="0">
              <a:off x="0" y="0"/>
              <a:ext cx="4351098" cy="2288104"/>
            </a:xfrm>
            <a:custGeom>
              <a:avLst/>
              <a:gdLst/>
              <a:ahLst/>
              <a:cxnLst/>
              <a:rect r="r" b="b" t="t" l="l"/>
              <a:pathLst>
                <a:path h="2288104" w="4351098">
                  <a:moveTo>
                    <a:pt x="23431" y="0"/>
                  </a:moveTo>
                  <a:lnTo>
                    <a:pt x="4327667" y="0"/>
                  </a:lnTo>
                  <a:cubicBezTo>
                    <a:pt x="4333881" y="0"/>
                    <a:pt x="4339841" y="2469"/>
                    <a:pt x="4344235" y="6863"/>
                  </a:cubicBezTo>
                  <a:cubicBezTo>
                    <a:pt x="4348630" y="11257"/>
                    <a:pt x="4351098" y="17217"/>
                    <a:pt x="4351098" y="23431"/>
                  </a:cubicBezTo>
                  <a:lnTo>
                    <a:pt x="4351098" y="2264673"/>
                  </a:lnTo>
                  <a:cubicBezTo>
                    <a:pt x="4351098" y="2277613"/>
                    <a:pt x="4340608" y="2288104"/>
                    <a:pt x="4327667" y="2288104"/>
                  </a:cubicBezTo>
                  <a:lnTo>
                    <a:pt x="23431" y="2288104"/>
                  </a:lnTo>
                  <a:cubicBezTo>
                    <a:pt x="10490" y="2288104"/>
                    <a:pt x="0" y="2277613"/>
                    <a:pt x="0" y="2264673"/>
                  </a:cubicBezTo>
                  <a:lnTo>
                    <a:pt x="0" y="23431"/>
                  </a:lnTo>
                  <a:cubicBezTo>
                    <a:pt x="0" y="10490"/>
                    <a:pt x="10490" y="0"/>
                    <a:pt x="23431" y="0"/>
                  </a:cubicBezTo>
                  <a:close/>
                </a:path>
              </a:pathLst>
            </a:custGeom>
            <a:solidFill>
              <a:srgbClr val="E9E9E9">
                <a:alpha val="93725"/>
              </a:srgbClr>
            </a:solidFill>
          </p:spPr>
        </p:sp>
        <p:sp>
          <p:nvSpPr>
            <p:cNvPr name="TextBox 5" id="5"/>
            <p:cNvSpPr txBox="true"/>
            <p:nvPr/>
          </p:nvSpPr>
          <p:spPr>
            <a:xfrm>
              <a:off x="0" y="-38100"/>
              <a:ext cx="4351098" cy="2326204"/>
            </a:xfrm>
            <a:prstGeom prst="rect">
              <a:avLst/>
            </a:prstGeom>
          </p:spPr>
          <p:txBody>
            <a:bodyPr anchor="ctr" rtlCol="false" tIns="50800" lIns="50800" bIns="50800" rIns="50800"/>
            <a:lstStyle/>
            <a:p>
              <a:pPr algn="ctr">
                <a:lnSpc>
                  <a:spcPts val="2659"/>
                </a:lnSpc>
              </a:pPr>
            </a:p>
          </p:txBody>
        </p:sp>
      </p:grpSp>
      <p:sp>
        <p:nvSpPr>
          <p:cNvPr name="TextBox 6" id="6"/>
          <p:cNvSpPr txBox="true"/>
          <p:nvPr/>
        </p:nvSpPr>
        <p:spPr>
          <a:xfrm rot="0">
            <a:off x="1451932" y="2488110"/>
            <a:ext cx="13762695" cy="5267325"/>
          </a:xfrm>
          <a:prstGeom prst="rect">
            <a:avLst/>
          </a:prstGeom>
        </p:spPr>
        <p:txBody>
          <a:bodyPr anchor="t" rtlCol="false" tIns="0" lIns="0" bIns="0" rIns="0">
            <a:spAutoFit/>
          </a:bodyPr>
          <a:lstStyle/>
          <a:p>
            <a:pPr algn="l">
              <a:lnSpc>
                <a:spcPts val="6000"/>
              </a:lnSpc>
            </a:pPr>
            <a:r>
              <a:rPr lang="en-US" sz="3000" spc="30">
                <a:solidFill>
                  <a:srgbClr val="54565A"/>
                </a:solidFill>
                <a:latin typeface="Neue Montreal"/>
                <a:ea typeface="Neue Montreal"/>
                <a:cs typeface="Neue Montreal"/>
                <a:sym typeface="Neue Montreal"/>
              </a:rPr>
              <a:t>&gt; Emerging Member needs clarity.</a:t>
            </a:r>
          </a:p>
          <a:p>
            <a:pPr algn="l">
              <a:lnSpc>
                <a:spcPts val="6000"/>
              </a:lnSpc>
            </a:pPr>
            <a:r>
              <a:rPr lang="en-US" sz="3000" spc="30">
                <a:solidFill>
                  <a:srgbClr val="54565A"/>
                </a:solidFill>
                <a:latin typeface="Neue Montreal"/>
                <a:ea typeface="Neue Montreal"/>
                <a:cs typeface="Neue Montreal"/>
                <a:sym typeface="Neue Montreal"/>
              </a:rPr>
              <a:t>&gt; </a:t>
            </a:r>
            <a:r>
              <a:rPr lang="en-US" sz="3000" spc="30">
                <a:solidFill>
                  <a:srgbClr val="54565A"/>
                </a:solidFill>
                <a:latin typeface="Neue Montreal"/>
                <a:ea typeface="Neue Montreal"/>
                <a:cs typeface="Neue Montreal"/>
                <a:sym typeface="Neue Montreal"/>
              </a:rPr>
              <a:t>Unconvinced needs loss framing.</a:t>
            </a:r>
          </a:p>
          <a:p>
            <a:pPr algn="l">
              <a:lnSpc>
                <a:spcPts val="6000"/>
              </a:lnSpc>
            </a:pPr>
            <a:r>
              <a:rPr lang="en-US" sz="3000" spc="30">
                <a:solidFill>
                  <a:srgbClr val="54565A"/>
                </a:solidFill>
                <a:latin typeface="Neue Montreal"/>
                <a:ea typeface="Neue Montreal"/>
                <a:cs typeface="Neue Montreal"/>
                <a:sym typeface="Neue Montreal"/>
              </a:rPr>
              <a:t>&gt; </a:t>
            </a:r>
            <a:r>
              <a:rPr lang="en-US" sz="3000" spc="30">
                <a:solidFill>
                  <a:srgbClr val="54565A"/>
                </a:solidFill>
                <a:latin typeface="Neue Montreal"/>
                <a:ea typeface="Neue Montreal"/>
                <a:cs typeface="Neue Montreal"/>
                <a:sym typeface="Neue Montreal"/>
              </a:rPr>
              <a:t>Convenience seeker needs ease of use. </a:t>
            </a:r>
          </a:p>
          <a:p>
            <a:pPr algn="l">
              <a:lnSpc>
                <a:spcPts val="6000"/>
              </a:lnSpc>
            </a:pPr>
            <a:r>
              <a:rPr lang="en-US" sz="3000" spc="30">
                <a:solidFill>
                  <a:srgbClr val="54565A"/>
                </a:solidFill>
                <a:latin typeface="Neue Montreal"/>
                <a:ea typeface="Neue Montreal"/>
                <a:cs typeface="Neue Montreal"/>
                <a:sym typeface="Neue Montreal"/>
              </a:rPr>
              <a:t>&gt; </a:t>
            </a:r>
            <a:r>
              <a:rPr lang="en-US" sz="3000" spc="30">
                <a:solidFill>
                  <a:srgbClr val="54565A"/>
                </a:solidFill>
                <a:latin typeface="Neue Montreal"/>
                <a:ea typeface="Neue Montreal"/>
                <a:cs typeface="Neue Montreal"/>
                <a:sym typeface="Neue Montreal"/>
              </a:rPr>
              <a:t>Maximizer needs mastery.</a:t>
            </a:r>
          </a:p>
          <a:p>
            <a:pPr algn="l" marL="1295400" indent="-431800" lvl="2">
              <a:lnSpc>
                <a:spcPts val="6000"/>
              </a:lnSpc>
              <a:buFont typeface="Arial"/>
              <a:buChar char="⚬"/>
            </a:pPr>
            <a:r>
              <a:rPr lang="en-US" sz="3000" spc="30">
                <a:solidFill>
                  <a:srgbClr val="54565A"/>
                </a:solidFill>
                <a:latin typeface="Neue Montreal"/>
                <a:ea typeface="Neue Montreal"/>
                <a:cs typeface="Neue Montreal"/>
                <a:sym typeface="Neue Montreal"/>
              </a:rPr>
              <a:t>Same program.</a:t>
            </a:r>
          </a:p>
          <a:p>
            <a:pPr algn="l" marL="1295400" indent="-431800" lvl="2">
              <a:lnSpc>
                <a:spcPts val="6000"/>
              </a:lnSpc>
              <a:buFont typeface="Arial"/>
              <a:buChar char="⚬"/>
            </a:pPr>
            <a:r>
              <a:rPr lang="en-US" sz="3000" spc="30">
                <a:solidFill>
                  <a:srgbClr val="54565A"/>
                </a:solidFill>
                <a:latin typeface="Neue Montreal"/>
                <a:ea typeface="Neue Montreal"/>
                <a:cs typeface="Neue Montreal"/>
                <a:sym typeface="Neue Montreal"/>
              </a:rPr>
              <a:t> Different needs.</a:t>
            </a:r>
          </a:p>
          <a:p>
            <a:pPr algn="l" marL="1295400" indent="-431800" lvl="2">
              <a:lnSpc>
                <a:spcPts val="6000"/>
              </a:lnSpc>
              <a:buFont typeface="Arial"/>
              <a:buChar char="⚬"/>
            </a:pPr>
            <a:r>
              <a:rPr lang="en-US" sz="3000" spc="30">
                <a:solidFill>
                  <a:srgbClr val="54565A"/>
                </a:solidFill>
                <a:latin typeface="Neue Montreal"/>
                <a:ea typeface="Neue Montreal"/>
                <a:cs typeface="Neue Montreal"/>
                <a:sym typeface="Neue Montreal"/>
              </a:rPr>
              <a:t> Different hooks.</a:t>
            </a:r>
          </a:p>
        </p:txBody>
      </p:sp>
      <p:sp>
        <p:nvSpPr>
          <p:cNvPr name="TextBox 7" id="7"/>
          <p:cNvSpPr txBox="true"/>
          <p:nvPr/>
        </p:nvSpPr>
        <p:spPr>
          <a:xfrm rot="0">
            <a:off x="1028700" y="1133475"/>
            <a:ext cx="15346321" cy="1114425"/>
          </a:xfrm>
          <a:prstGeom prst="rect">
            <a:avLst/>
          </a:prstGeom>
        </p:spPr>
        <p:txBody>
          <a:bodyPr anchor="t" rtlCol="false" tIns="0" lIns="0" bIns="0" rIns="0">
            <a:spAutoFit/>
          </a:bodyPr>
          <a:lstStyle/>
          <a:p>
            <a:pPr algn="l">
              <a:lnSpc>
                <a:spcPts val="8400"/>
              </a:lnSpc>
            </a:pPr>
            <a:r>
              <a:rPr lang="en-US" sz="8000" b="true">
                <a:solidFill>
                  <a:srgbClr val="54565A"/>
                </a:solidFill>
                <a:latin typeface="Neue Montreal Bold"/>
                <a:ea typeface="Neue Montreal Bold"/>
                <a:cs typeface="Neue Montreal Bold"/>
                <a:sym typeface="Neue Montreal Bold"/>
              </a:rPr>
              <a:t>Guiding Principle</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424242"/>
        </a:solidFill>
      </p:bgPr>
    </p:bg>
    <p:spTree>
      <p:nvGrpSpPr>
        <p:cNvPr id="1" name=""/>
        <p:cNvGrpSpPr/>
        <p:nvPr/>
      </p:nvGrpSpPr>
      <p:grpSpPr>
        <a:xfrm>
          <a:off x="0" y="0"/>
          <a:ext cx="0" cy="0"/>
          <a:chOff x="0" y="0"/>
          <a:chExt cx="0" cy="0"/>
        </a:xfrm>
      </p:grpSpPr>
      <p:sp>
        <p:nvSpPr>
          <p:cNvPr name="Freeform 2" id="2"/>
          <p:cNvSpPr/>
          <p:nvPr/>
        </p:nvSpPr>
        <p:spPr>
          <a:xfrm flipH="false" flipV="false" rot="0">
            <a:off x="64223" y="2573989"/>
            <a:ext cx="18339515" cy="9403170"/>
          </a:xfrm>
          <a:custGeom>
            <a:avLst/>
            <a:gdLst/>
            <a:ahLst/>
            <a:cxnLst/>
            <a:rect r="r" b="b" t="t" l="l"/>
            <a:pathLst>
              <a:path h="9403170" w="18339515">
                <a:moveTo>
                  <a:pt x="0" y="0"/>
                </a:moveTo>
                <a:lnTo>
                  <a:pt x="18339516" y="0"/>
                </a:lnTo>
                <a:lnTo>
                  <a:pt x="18339516" y="9403170"/>
                </a:lnTo>
                <a:lnTo>
                  <a:pt x="0" y="9403170"/>
                </a:lnTo>
                <a:lnTo>
                  <a:pt x="0" y="0"/>
                </a:lnTo>
                <a:close/>
              </a:path>
            </a:pathLst>
          </a:custGeom>
          <a:blipFill>
            <a:blip r:embed="rId2">
              <a:alphaModFix amt="16000"/>
            </a:blip>
            <a:stretch>
              <a:fillRect l="0" t="0" r="0" b="0"/>
            </a:stretch>
          </a:blipFill>
        </p:spPr>
      </p:sp>
      <p:grpSp>
        <p:nvGrpSpPr>
          <p:cNvPr name="Group 3" id="3"/>
          <p:cNvGrpSpPr/>
          <p:nvPr/>
        </p:nvGrpSpPr>
        <p:grpSpPr>
          <a:xfrm rot="0">
            <a:off x="-203669" y="-206665"/>
            <a:ext cx="18695337" cy="10493665"/>
            <a:chOff x="0" y="0"/>
            <a:chExt cx="2896397" cy="1625743"/>
          </a:xfrm>
        </p:grpSpPr>
        <p:sp>
          <p:nvSpPr>
            <p:cNvPr name="Freeform 4" id="4"/>
            <p:cNvSpPr/>
            <p:nvPr/>
          </p:nvSpPr>
          <p:spPr>
            <a:xfrm flipH="false" flipV="false" rot="0">
              <a:off x="0" y="0"/>
              <a:ext cx="2896397" cy="1625743"/>
            </a:xfrm>
            <a:custGeom>
              <a:avLst/>
              <a:gdLst/>
              <a:ahLst/>
              <a:cxnLst/>
              <a:rect r="r" b="b" t="t" l="l"/>
              <a:pathLst>
                <a:path h="1625743" w="2896397">
                  <a:moveTo>
                    <a:pt x="0" y="0"/>
                  </a:moveTo>
                  <a:lnTo>
                    <a:pt x="2896397" y="0"/>
                  </a:lnTo>
                  <a:lnTo>
                    <a:pt x="2896397" y="1625743"/>
                  </a:lnTo>
                  <a:lnTo>
                    <a:pt x="0" y="1625743"/>
                  </a:lnTo>
                  <a:close/>
                </a:path>
              </a:pathLst>
            </a:custGeom>
            <a:blipFill>
              <a:blip r:embed="rId3"/>
              <a:stretch>
                <a:fillRect l="0" t="-27707" r="0" b="-50451"/>
              </a:stretch>
            </a:blipFill>
          </p:spPr>
        </p:sp>
      </p:grpSp>
      <p:grpSp>
        <p:nvGrpSpPr>
          <p:cNvPr name="Group 5" id="5"/>
          <p:cNvGrpSpPr/>
          <p:nvPr/>
        </p:nvGrpSpPr>
        <p:grpSpPr>
          <a:xfrm rot="0">
            <a:off x="896226" y="1694204"/>
            <a:ext cx="16495548" cy="6691928"/>
            <a:chOff x="0" y="0"/>
            <a:chExt cx="4344507" cy="1762483"/>
          </a:xfrm>
        </p:grpSpPr>
        <p:sp>
          <p:nvSpPr>
            <p:cNvPr name="Freeform 6" id="6"/>
            <p:cNvSpPr/>
            <p:nvPr/>
          </p:nvSpPr>
          <p:spPr>
            <a:xfrm flipH="false" flipV="false" rot="0">
              <a:off x="0" y="0"/>
              <a:ext cx="4344507" cy="1762483"/>
            </a:xfrm>
            <a:custGeom>
              <a:avLst/>
              <a:gdLst/>
              <a:ahLst/>
              <a:cxnLst/>
              <a:rect r="r" b="b" t="t" l="l"/>
              <a:pathLst>
                <a:path h="1762483" w="4344507">
                  <a:moveTo>
                    <a:pt x="43648" y="0"/>
                  </a:moveTo>
                  <a:lnTo>
                    <a:pt x="4300858" y="0"/>
                  </a:lnTo>
                  <a:cubicBezTo>
                    <a:pt x="4312435" y="0"/>
                    <a:pt x="4323537" y="4599"/>
                    <a:pt x="4331722" y="12784"/>
                  </a:cubicBezTo>
                  <a:cubicBezTo>
                    <a:pt x="4339908" y="20970"/>
                    <a:pt x="4344507" y="32072"/>
                    <a:pt x="4344507" y="43648"/>
                  </a:cubicBezTo>
                  <a:lnTo>
                    <a:pt x="4344507" y="1718835"/>
                  </a:lnTo>
                  <a:cubicBezTo>
                    <a:pt x="4344507" y="1742941"/>
                    <a:pt x="4324965" y="1762483"/>
                    <a:pt x="4300858" y="1762483"/>
                  </a:cubicBezTo>
                  <a:lnTo>
                    <a:pt x="43648" y="1762483"/>
                  </a:lnTo>
                  <a:cubicBezTo>
                    <a:pt x="32072" y="1762483"/>
                    <a:pt x="20970" y="1757885"/>
                    <a:pt x="12784" y="1749699"/>
                  </a:cubicBezTo>
                  <a:cubicBezTo>
                    <a:pt x="4599" y="1741513"/>
                    <a:pt x="0" y="1730411"/>
                    <a:pt x="0" y="1718835"/>
                  </a:cubicBezTo>
                  <a:lnTo>
                    <a:pt x="0" y="43648"/>
                  </a:lnTo>
                  <a:cubicBezTo>
                    <a:pt x="0" y="19542"/>
                    <a:pt x="19542" y="0"/>
                    <a:pt x="43648" y="0"/>
                  </a:cubicBezTo>
                  <a:close/>
                </a:path>
              </a:pathLst>
            </a:custGeom>
            <a:solidFill>
              <a:srgbClr val="424242">
                <a:alpha val="94902"/>
              </a:srgbClr>
            </a:solidFill>
            <a:ln w="19050" cap="rnd">
              <a:solidFill>
                <a:srgbClr val="D0D7DD">
                  <a:alpha val="94902"/>
                </a:srgbClr>
              </a:solidFill>
              <a:prstDash val="solid"/>
              <a:round/>
            </a:ln>
          </p:spPr>
        </p:sp>
        <p:sp>
          <p:nvSpPr>
            <p:cNvPr name="TextBox 7" id="7"/>
            <p:cNvSpPr txBox="true"/>
            <p:nvPr/>
          </p:nvSpPr>
          <p:spPr>
            <a:xfrm>
              <a:off x="0" y="-28575"/>
              <a:ext cx="4344507" cy="1791058"/>
            </a:xfrm>
            <a:prstGeom prst="rect">
              <a:avLst/>
            </a:prstGeom>
          </p:spPr>
          <p:txBody>
            <a:bodyPr anchor="ctr" rtlCol="false" tIns="50800" lIns="50800" bIns="50800" rIns="50800"/>
            <a:lstStyle/>
            <a:p>
              <a:pPr algn="ctr">
                <a:lnSpc>
                  <a:spcPts val="2015"/>
                </a:lnSpc>
              </a:pPr>
            </a:p>
          </p:txBody>
        </p:sp>
      </p:grpSp>
      <p:grpSp>
        <p:nvGrpSpPr>
          <p:cNvPr name="Group 8" id="8"/>
          <p:cNvGrpSpPr/>
          <p:nvPr/>
        </p:nvGrpSpPr>
        <p:grpSpPr>
          <a:xfrm rot="0">
            <a:off x="16488799" y="2088160"/>
            <a:ext cx="480334" cy="480334"/>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 cap="sq">
              <a:solidFill>
                <a:srgbClr val="FFFFFF"/>
              </a:solidFill>
              <a:prstDash val="solid"/>
              <a:miter/>
            </a:ln>
          </p:spPr>
        </p:sp>
        <p:sp>
          <p:nvSpPr>
            <p:cNvPr name="TextBox 10" id="10"/>
            <p:cNvSpPr txBox="true"/>
            <p:nvPr/>
          </p:nvSpPr>
          <p:spPr>
            <a:xfrm>
              <a:off x="76200" y="142875"/>
              <a:ext cx="660400" cy="593725"/>
            </a:xfrm>
            <a:prstGeom prst="rect">
              <a:avLst/>
            </a:prstGeom>
          </p:spPr>
          <p:txBody>
            <a:bodyPr anchor="ctr" rtlCol="false" tIns="50800" lIns="50800" bIns="50800" rIns="50800"/>
            <a:lstStyle/>
            <a:p>
              <a:pPr algn="ctr">
                <a:lnSpc>
                  <a:spcPts val="2350"/>
                </a:lnSpc>
              </a:pPr>
            </a:p>
          </p:txBody>
        </p:sp>
      </p:grpSp>
      <p:sp>
        <p:nvSpPr>
          <p:cNvPr name="TextBox 11" id="11"/>
          <p:cNvSpPr txBox="true"/>
          <p:nvPr/>
        </p:nvSpPr>
        <p:spPr>
          <a:xfrm rot="0">
            <a:off x="3746140" y="4555980"/>
            <a:ext cx="10795719" cy="863600"/>
          </a:xfrm>
          <a:prstGeom prst="rect">
            <a:avLst/>
          </a:prstGeom>
        </p:spPr>
        <p:txBody>
          <a:bodyPr anchor="t" rtlCol="false" tIns="0" lIns="0" bIns="0" rIns="0">
            <a:spAutoFit/>
          </a:bodyPr>
          <a:lstStyle/>
          <a:p>
            <a:pPr algn="ctr">
              <a:lnSpc>
                <a:spcPts val="7000"/>
              </a:lnSpc>
              <a:spcBef>
                <a:spcPct val="0"/>
              </a:spcBef>
            </a:pPr>
            <a:r>
              <a:rPr lang="en-US" sz="5000">
                <a:solidFill>
                  <a:srgbClr val="FFFFFF"/>
                </a:solidFill>
                <a:latin typeface="Open Sauce"/>
                <a:ea typeface="Open Sauce"/>
                <a:cs typeface="Open Sauce"/>
                <a:sym typeface="Open Sauce"/>
              </a:rPr>
              <a:t>Communication Approach</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9245" r="0" b="-9245"/>
            </a:stretch>
          </a:blipFill>
        </p:spPr>
      </p:sp>
      <p:grpSp>
        <p:nvGrpSpPr>
          <p:cNvPr name="Group 3" id="3"/>
          <p:cNvGrpSpPr/>
          <p:nvPr/>
        </p:nvGrpSpPr>
        <p:grpSpPr>
          <a:xfrm rot="0">
            <a:off x="1028700" y="3379110"/>
            <a:ext cx="7372440" cy="4352466"/>
            <a:chOff x="0" y="0"/>
            <a:chExt cx="1941713" cy="1146328"/>
          </a:xfrm>
        </p:grpSpPr>
        <p:sp>
          <p:nvSpPr>
            <p:cNvPr name="Freeform 4" id="4"/>
            <p:cNvSpPr/>
            <p:nvPr/>
          </p:nvSpPr>
          <p:spPr>
            <a:xfrm flipH="false" flipV="false" rot="0">
              <a:off x="0" y="0"/>
              <a:ext cx="1941713" cy="1146328"/>
            </a:xfrm>
            <a:custGeom>
              <a:avLst/>
              <a:gdLst/>
              <a:ahLst/>
              <a:cxnLst/>
              <a:rect r="r" b="b" t="t" l="l"/>
              <a:pathLst>
                <a:path h="1146328" w="1941713">
                  <a:moveTo>
                    <a:pt x="52506" y="0"/>
                  </a:moveTo>
                  <a:lnTo>
                    <a:pt x="1889207" y="0"/>
                  </a:lnTo>
                  <a:cubicBezTo>
                    <a:pt x="1903132" y="0"/>
                    <a:pt x="1916487" y="5532"/>
                    <a:pt x="1926334" y="15379"/>
                  </a:cubicBezTo>
                  <a:cubicBezTo>
                    <a:pt x="1936181" y="25225"/>
                    <a:pt x="1941713" y="38580"/>
                    <a:pt x="1941713" y="52506"/>
                  </a:cubicBezTo>
                  <a:lnTo>
                    <a:pt x="1941713" y="1093823"/>
                  </a:lnTo>
                  <a:cubicBezTo>
                    <a:pt x="1941713" y="1107748"/>
                    <a:pt x="1936181" y="1121103"/>
                    <a:pt x="1926334" y="1130950"/>
                  </a:cubicBezTo>
                  <a:cubicBezTo>
                    <a:pt x="1916487" y="1140797"/>
                    <a:pt x="1903132" y="1146328"/>
                    <a:pt x="1889207" y="1146328"/>
                  </a:cubicBezTo>
                  <a:lnTo>
                    <a:pt x="52506" y="1146328"/>
                  </a:lnTo>
                  <a:cubicBezTo>
                    <a:pt x="38580" y="1146328"/>
                    <a:pt x="25225" y="1140797"/>
                    <a:pt x="15379" y="1130950"/>
                  </a:cubicBezTo>
                  <a:cubicBezTo>
                    <a:pt x="5532" y="1121103"/>
                    <a:pt x="0" y="1107748"/>
                    <a:pt x="0" y="1093823"/>
                  </a:cubicBezTo>
                  <a:lnTo>
                    <a:pt x="0" y="52506"/>
                  </a:lnTo>
                  <a:cubicBezTo>
                    <a:pt x="0" y="38580"/>
                    <a:pt x="5532" y="25225"/>
                    <a:pt x="15379" y="15379"/>
                  </a:cubicBezTo>
                  <a:cubicBezTo>
                    <a:pt x="25225" y="5532"/>
                    <a:pt x="38580" y="0"/>
                    <a:pt x="52506" y="0"/>
                  </a:cubicBezTo>
                  <a:close/>
                </a:path>
              </a:pathLst>
            </a:custGeom>
            <a:solidFill>
              <a:srgbClr val="E9E9E9">
                <a:alpha val="93725"/>
              </a:srgbClr>
            </a:solidFill>
          </p:spPr>
        </p:sp>
        <p:sp>
          <p:nvSpPr>
            <p:cNvPr name="TextBox 5" id="5"/>
            <p:cNvSpPr txBox="true"/>
            <p:nvPr/>
          </p:nvSpPr>
          <p:spPr>
            <a:xfrm>
              <a:off x="0" y="-38100"/>
              <a:ext cx="1941713" cy="1184428"/>
            </a:xfrm>
            <a:prstGeom prst="rect">
              <a:avLst/>
            </a:prstGeom>
          </p:spPr>
          <p:txBody>
            <a:bodyPr anchor="ctr" rtlCol="false" tIns="50800" lIns="50800" bIns="50800" rIns="50800"/>
            <a:lstStyle/>
            <a:p>
              <a:pPr algn="ctr">
                <a:lnSpc>
                  <a:spcPts val="2659"/>
                </a:lnSpc>
              </a:pPr>
            </a:p>
          </p:txBody>
        </p:sp>
      </p:grpSp>
      <p:grpSp>
        <p:nvGrpSpPr>
          <p:cNvPr name="Group 6" id="6"/>
          <p:cNvGrpSpPr/>
          <p:nvPr/>
        </p:nvGrpSpPr>
        <p:grpSpPr>
          <a:xfrm rot="0">
            <a:off x="8693796" y="3379110"/>
            <a:ext cx="7372440" cy="4352466"/>
            <a:chOff x="0" y="0"/>
            <a:chExt cx="1941713" cy="1146328"/>
          </a:xfrm>
        </p:grpSpPr>
        <p:sp>
          <p:nvSpPr>
            <p:cNvPr name="Freeform 7" id="7"/>
            <p:cNvSpPr/>
            <p:nvPr/>
          </p:nvSpPr>
          <p:spPr>
            <a:xfrm flipH="false" flipV="false" rot="0">
              <a:off x="0" y="0"/>
              <a:ext cx="1941713" cy="1146328"/>
            </a:xfrm>
            <a:custGeom>
              <a:avLst/>
              <a:gdLst/>
              <a:ahLst/>
              <a:cxnLst/>
              <a:rect r="r" b="b" t="t" l="l"/>
              <a:pathLst>
                <a:path h="1146328" w="1941713">
                  <a:moveTo>
                    <a:pt x="52506" y="0"/>
                  </a:moveTo>
                  <a:lnTo>
                    <a:pt x="1889207" y="0"/>
                  </a:lnTo>
                  <a:cubicBezTo>
                    <a:pt x="1903132" y="0"/>
                    <a:pt x="1916487" y="5532"/>
                    <a:pt x="1926334" y="15379"/>
                  </a:cubicBezTo>
                  <a:cubicBezTo>
                    <a:pt x="1936181" y="25225"/>
                    <a:pt x="1941713" y="38580"/>
                    <a:pt x="1941713" y="52506"/>
                  </a:cubicBezTo>
                  <a:lnTo>
                    <a:pt x="1941713" y="1093823"/>
                  </a:lnTo>
                  <a:cubicBezTo>
                    <a:pt x="1941713" y="1107748"/>
                    <a:pt x="1936181" y="1121103"/>
                    <a:pt x="1926334" y="1130950"/>
                  </a:cubicBezTo>
                  <a:cubicBezTo>
                    <a:pt x="1916487" y="1140797"/>
                    <a:pt x="1903132" y="1146328"/>
                    <a:pt x="1889207" y="1146328"/>
                  </a:cubicBezTo>
                  <a:lnTo>
                    <a:pt x="52506" y="1146328"/>
                  </a:lnTo>
                  <a:cubicBezTo>
                    <a:pt x="38580" y="1146328"/>
                    <a:pt x="25225" y="1140797"/>
                    <a:pt x="15379" y="1130950"/>
                  </a:cubicBezTo>
                  <a:cubicBezTo>
                    <a:pt x="5532" y="1121103"/>
                    <a:pt x="0" y="1107748"/>
                    <a:pt x="0" y="1093823"/>
                  </a:cubicBezTo>
                  <a:lnTo>
                    <a:pt x="0" y="52506"/>
                  </a:lnTo>
                  <a:cubicBezTo>
                    <a:pt x="0" y="38580"/>
                    <a:pt x="5532" y="25225"/>
                    <a:pt x="15379" y="15379"/>
                  </a:cubicBezTo>
                  <a:cubicBezTo>
                    <a:pt x="25225" y="5532"/>
                    <a:pt x="38580" y="0"/>
                    <a:pt x="52506" y="0"/>
                  </a:cubicBezTo>
                  <a:close/>
                </a:path>
              </a:pathLst>
            </a:custGeom>
            <a:solidFill>
              <a:srgbClr val="54565A">
                <a:alpha val="93725"/>
              </a:srgbClr>
            </a:solidFill>
          </p:spPr>
        </p:sp>
        <p:sp>
          <p:nvSpPr>
            <p:cNvPr name="TextBox 8" id="8"/>
            <p:cNvSpPr txBox="true"/>
            <p:nvPr/>
          </p:nvSpPr>
          <p:spPr>
            <a:xfrm>
              <a:off x="0" y="-38100"/>
              <a:ext cx="1941713" cy="1184428"/>
            </a:xfrm>
            <a:prstGeom prst="rect">
              <a:avLst/>
            </a:prstGeom>
          </p:spPr>
          <p:txBody>
            <a:bodyPr anchor="ctr" rtlCol="false" tIns="50800" lIns="50800" bIns="50800" rIns="50800"/>
            <a:lstStyle/>
            <a:p>
              <a:pPr algn="ctr">
                <a:lnSpc>
                  <a:spcPts val="2659"/>
                </a:lnSpc>
              </a:pPr>
            </a:p>
          </p:txBody>
        </p:sp>
      </p:grpSp>
      <p:sp>
        <p:nvSpPr>
          <p:cNvPr name="TextBox 9" id="9"/>
          <p:cNvSpPr txBox="true"/>
          <p:nvPr/>
        </p:nvSpPr>
        <p:spPr>
          <a:xfrm rot="0">
            <a:off x="1594943" y="3934091"/>
            <a:ext cx="4852575" cy="1114425"/>
          </a:xfrm>
          <a:prstGeom prst="rect">
            <a:avLst/>
          </a:prstGeom>
        </p:spPr>
        <p:txBody>
          <a:bodyPr anchor="t" rtlCol="false" tIns="0" lIns="0" bIns="0" rIns="0">
            <a:spAutoFit/>
          </a:bodyPr>
          <a:lstStyle/>
          <a:p>
            <a:pPr algn="l">
              <a:lnSpc>
                <a:spcPts val="8400"/>
              </a:lnSpc>
            </a:pPr>
            <a:r>
              <a:rPr lang="en-US" sz="8000" b="true">
                <a:solidFill>
                  <a:srgbClr val="54565A"/>
                </a:solidFill>
                <a:latin typeface="Neue Montreal Bold"/>
                <a:ea typeface="Neue Montreal Bold"/>
                <a:cs typeface="Neue Montreal Bold"/>
                <a:sym typeface="Neue Montreal Bold"/>
              </a:rPr>
              <a:t>Insight</a:t>
            </a:r>
          </a:p>
        </p:txBody>
      </p:sp>
      <p:sp>
        <p:nvSpPr>
          <p:cNvPr name="TextBox 10" id="10"/>
          <p:cNvSpPr txBox="true"/>
          <p:nvPr/>
        </p:nvSpPr>
        <p:spPr>
          <a:xfrm rot="0">
            <a:off x="9303793" y="3934094"/>
            <a:ext cx="4852575" cy="1114425"/>
          </a:xfrm>
          <a:prstGeom prst="rect">
            <a:avLst/>
          </a:prstGeom>
        </p:spPr>
        <p:txBody>
          <a:bodyPr anchor="t" rtlCol="false" tIns="0" lIns="0" bIns="0" rIns="0">
            <a:spAutoFit/>
          </a:bodyPr>
          <a:lstStyle/>
          <a:p>
            <a:pPr algn="l">
              <a:lnSpc>
                <a:spcPts val="8400"/>
              </a:lnSpc>
            </a:pPr>
            <a:r>
              <a:rPr lang="en-US" sz="8000" b="true">
                <a:solidFill>
                  <a:srgbClr val="F5F5F5"/>
                </a:solidFill>
                <a:latin typeface="Neue Montreal Bold"/>
                <a:ea typeface="Neue Montreal Bold"/>
                <a:cs typeface="Neue Montreal Bold"/>
                <a:sym typeface="Neue Montreal Bold"/>
              </a:rPr>
              <a:t>Idea</a:t>
            </a:r>
          </a:p>
        </p:txBody>
      </p:sp>
      <p:sp>
        <p:nvSpPr>
          <p:cNvPr name="TextBox 11" id="11"/>
          <p:cNvSpPr txBox="true"/>
          <p:nvPr/>
        </p:nvSpPr>
        <p:spPr>
          <a:xfrm rot="0">
            <a:off x="1594943" y="5324100"/>
            <a:ext cx="6239955" cy="1746250"/>
          </a:xfrm>
          <a:prstGeom prst="rect">
            <a:avLst/>
          </a:prstGeom>
        </p:spPr>
        <p:txBody>
          <a:bodyPr anchor="t" rtlCol="false" tIns="0" lIns="0" bIns="0" rIns="0">
            <a:spAutoFit/>
          </a:bodyPr>
          <a:lstStyle/>
          <a:p>
            <a:pPr algn="l">
              <a:lnSpc>
                <a:spcPts val="3500"/>
              </a:lnSpc>
            </a:pPr>
            <a:r>
              <a:rPr lang="en-US" b="true" sz="2500" spc="25">
                <a:solidFill>
                  <a:srgbClr val="54565A"/>
                </a:solidFill>
                <a:latin typeface="Neue Montreal Medium"/>
                <a:ea typeface="Neue Montreal Medium"/>
                <a:cs typeface="Neue Montreal Medium"/>
                <a:sym typeface="Neue Montreal Medium"/>
              </a:rPr>
              <a:t>The truly affluent don’t go chasing luxury. They expect it. What pleases them is walking away with way more than they came for without having to put in effort. </a:t>
            </a:r>
          </a:p>
        </p:txBody>
      </p:sp>
      <p:sp>
        <p:nvSpPr>
          <p:cNvPr name="TextBox 12" id="12"/>
          <p:cNvSpPr txBox="true"/>
          <p:nvPr/>
        </p:nvSpPr>
        <p:spPr>
          <a:xfrm rot="0">
            <a:off x="9303793" y="5324100"/>
            <a:ext cx="6239955" cy="1746250"/>
          </a:xfrm>
          <a:prstGeom prst="rect">
            <a:avLst/>
          </a:prstGeom>
        </p:spPr>
        <p:txBody>
          <a:bodyPr anchor="t" rtlCol="false" tIns="0" lIns="0" bIns="0" rIns="0">
            <a:spAutoFit/>
          </a:bodyPr>
          <a:lstStyle/>
          <a:p>
            <a:pPr algn="l">
              <a:lnSpc>
                <a:spcPts val="3500"/>
              </a:lnSpc>
            </a:pPr>
            <a:r>
              <a:rPr lang="en-US" b="true" sz="2500" spc="25">
                <a:solidFill>
                  <a:srgbClr val="FFFFFF"/>
                </a:solidFill>
                <a:latin typeface="Neue Montreal Medium"/>
                <a:ea typeface="Neue Montreal Medium"/>
                <a:cs typeface="Neue Montreal Medium"/>
                <a:sym typeface="Neue Montreal Medium"/>
              </a:rPr>
              <a:t>The Rewards Xcelerator is way more than a mere ‘deal’ or ‘offer’. It's the quiet power of Amex where select acquisitions of luxury are disproportionately rewarded.</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5492" r="0" b="-5492"/>
            </a:stretch>
          </a:blipFill>
        </p:spPr>
      </p:sp>
      <p:grpSp>
        <p:nvGrpSpPr>
          <p:cNvPr name="Group 3" id="3"/>
          <p:cNvGrpSpPr/>
          <p:nvPr/>
        </p:nvGrpSpPr>
        <p:grpSpPr>
          <a:xfrm rot="0">
            <a:off x="1028700" y="2719278"/>
            <a:ext cx="7372440" cy="5502706"/>
            <a:chOff x="0" y="0"/>
            <a:chExt cx="1941713" cy="1449272"/>
          </a:xfrm>
        </p:grpSpPr>
        <p:sp>
          <p:nvSpPr>
            <p:cNvPr name="Freeform 4" id="4"/>
            <p:cNvSpPr/>
            <p:nvPr/>
          </p:nvSpPr>
          <p:spPr>
            <a:xfrm flipH="false" flipV="false" rot="0">
              <a:off x="0" y="0"/>
              <a:ext cx="1941713" cy="1449272"/>
            </a:xfrm>
            <a:custGeom>
              <a:avLst/>
              <a:gdLst/>
              <a:ahLst/>
              <a:cxnLst/>
              <a:rect r="r" b="b" t="t" l="l"/>
              <a:pathLst>
                <a:path h="1449272" w="1941713">
                  <a:moveTo>
                    <a:pt x="52506" y="0"/>
                  </a:moveTo>
                  <a:lnTo>
                    <a:pt x="1889207" y="0"/>
                  </a:lnTo>
                  <a:cubicBezTo>
                    <a:pt x="1903132" y="0"/>
                    <a:pt x="1916487" y="5532"/>
                    <a:pt x="1926334" y="15379"/>
                  </a:cubicBezTo>
                  <a:cubicBezTo>
                    <a:pt x="1936181" y="25225"/>
                    <a:pt x="1941713" y="38580"/>
                    <a:pt x="1941713" y="52506"/>
                  </a:cubicBezTo>
                  <a:lnTo>
                    <a:pt x="1941713" y="1396766"/>
                  </a:lnTo>
                  <a:cubicBezTo>
                    <a:pt x="1941713" y="1410692"/>
                    <a:pt x="1936181" y="1424047"/>
                    <a:pt x="1926334" y="1433894"/>
                  </a:cubicBezTo>
                  <a:cubicBezTo>
                    <a:pt x="1916487" y="1443740"/>
                    <a:pt x="1903132" y="1449272"/>
                    <a:pt x="1889207" y="1449272"/>
                  </a:cubicBezTo>
                  <a:lnTo>
                    <a:pt x="52506" y="1449272"/>
                  </a:lnTo>
                  <a:cubicBezTo>
                    <a:pt x="38580" y="1449272"/>
                    <a:pt x="25225" y="1443740"/>
                    <a:pt x="15379" y="1433894"/>
                  </a:cubicBezTo>
                  <a:cubicBezTo>
                    <a:pt x="5532" y="1424047"/>
                    <a:pt x="0" y="1410692"/>
                    <a:pt x="0" y="1396766"/>
                  </a:cubicBezTo>
                  <a:lnTo>
                    <a:pt x="0" y="52506"/>
                  </a:lnTo>
                  <a:cubicBezTo>
                    <a:pt x="0" y="38580"/>
                    <a:pt x="5532" y="25225"/>
                    <a:pt x="15379" y="15379"/>
                  </a:cubicBezTo>
                  <a:cubicBezTo>
                    <a:pt x="25225" y="5532"/>
                    <a:pt x="38580" y="0"/>
                    <a:pt x="52506" y="0"/>
                  </a:cubicBezTo>
                  <a:close/>
                </a:path>
              </a:pathLst>
            </a:custGeom>
            <a:solidFill>
              <a:srgbClr val="E9E9E9">
                <a:alpha val="93725"/>
              </a:srgbClr>
            </a:solidFill>
          </p:spPr>
        </p:sp>
        <p:sp>
          <p:nvSpPr>
            <p:cNvPr name="TextBox 5" id="5"/>
            <p:cNvSpPr txBox="true"/>
            <p:nvPr/>
          </p:nvSpPr>
          <p:spPr>
            <a:xfrm>
              <a:off x="0" y="-38100"/>
              <a:ext cx="1941713" cy="1487372"/>
            </a:xfrm>
            <a:prstGeom prst="rect">
              <a:avLst/>
            </a:prstGeom>
          </p:spPr>
          <p:txBody>
            <a:bodyPr anchor="ctr" rtlCol="false" tIns="50800" lIns="50800" bIns="50800" rIns="50800"/>
            <a:lstStyle/>
            <a:p>
              <a:pPr algn="ctr">
                <a:lnSpc>
                  <a:spcPts val="2659"/>
                </a:lnSpc>
              </a:pPr>
            </a:p>
          </p:txBody>
        </p:sp>
      </p:grpSp>
      <p:grpSp>
        <p:nvGrpSpPr>
          <p:cNvPr name="Group 6" id="6"/>
          <p:cNvGrpSpPr/>
          <p:nvPr/>
        </p:nvGrpSpPr>
        <p:grpSpPr>
          <a:xfrm rot="0">
            <a:off x="8693796" y="2719278"/>
            <a:ext cx="7372440" cy="5502706"/>
            <a:chOff x="0" y="0"/>
            <a:chExt cx="1941713" cy="1449272"/>
          </a:xfrm>
        </p:grpSpPr>
        <p:sp>
          <p:nvSpPr>
            <p:cNvPr name="Freeform 7" id="7"/>
            <p:cNvSpPr/>
            <p:nvPr/>
          </p:nvSpPr>
          <p:spPr>
            <a:xfrm flipH="false" flipV="false" rot="0">
              <a:off x="0" y="0"/>
              <a:ext cx="1941713" cy="1449272"/>
            </a:xfrm>
            <a:custGeom>
              <a:avLst/>
              <a:gdLst/>
              <a:ahLst/>
              <a:cxnLst/>
              <a:rect r="r" b="b" t="t" l="l"/>
              <a:pathLst>
                <a:path h="1449272" w="1941713">
                  <a:moveTo>
                    <a:pt x="52506" y="0"/>
                  </a:moveTo>
                  <a:lnTo>
                    <a:pt x="1889207" y="0"/>
                  </a:lnTo>
                  <a:cubicBezTo>
                    <a:pt x="1903132" y="0"/>
                    <a:pt x="1916487" y="5532"/>
                    <a:pt x="1926334" y="15379"/>
                  </a:cubicBezTo>
                  <a:cubicBezTo>
                    <a:pt x="1936181" y="25225"/>
                    <a:pt x="1941713" y="38580"/>
                    <a:pt x="1941713" y="52506"/>
                  </a:cubicBezTo>
                  <a:lnTo>
                    <a:pt x="1941713" y="1396766"/>
                  </a:lnTo>
                  <a:cubicBezTo>
                    <a:pt x="1941713" y="1410692"/>
                    <a:pt x="1936181" y="1424047"/>
                    <a:pt x="1926334" y="1433894"/>
                  </a:cubicBezTo>
                  <a:cubicBezTo>
                    <a:pt x="1916487" y="1443740"/>
                    <a:pt x="1903132" y="1449272"/>
                    <a:pt x="1889207" y="1449272"/>
                  </a:cubicBezTo>
                  <a:lnTo>
                    <a:pt x="52506" y="1449272"/>
                  </a:lnTo>
                  <a:cubicBezTo>
                    <a:pt x="38580" y="1449272"/>
                    <a:pt x="25225" y="1443740"/>
                    <a:pt x="15379" y="1433894"/>
                  </a:cubicBezTo>
                  <a:cubicBezTo>
                    <a:pt x="5532" y="1424047"/>
                    <a:pt x="0" y="1410692"/>
                    <a:pt x="0" y="1396766"/>
                  </a:cubicBezTo>
                  <a:lnTo>
                    <a:pt x="0" y="52506"/>
                  </a:lnTo>
                  <a:cubicBezTo>
                    <a:pt x="0" y="38580"/>
                    <a:pt x="5532" y="25225"/>
                    <a:pt x="15379" y="15379"/>
                  </a:cubicBezTo>
                  <a:cubicBezTo>
                    <a:pt x="25225" y="5532"/>
                    <a:pt x="38580" y="0"/>
                    <a:pt x="52506" y="0"/>
                  </a:cubicBezTo>
                  <a:close/>
                </a:path>
              </a:pathLst>
            </a:custGeom>
            <a:solidFill>
              <a:srgbClr val="54565A">
                <a:alpha val="93725"/>
              </a:srgbClr>
            </a:solidFill>
          </p:spPr>
        </p:sp>
        <p:sp>
          <p:nvSpPr>
            <p:cNvPr name="TextBox 8" id="8"/>
            <p:cNvSpPr txBox="true"/>
            <p:nvPr/>
          </p:nvSpPr>
          <p:spPr>
            <a:xfrm>
              <a:off x="0" y="-38100"/>
              <a:ext cx="1941713" cy="1487372"/>
            </a:xfrm>
            <a:prstGeom prst="rect">
              <a:avLst/>
            </a:prstGeom>
          </p:spPr>
          <p:txBody>
            <a:bodyPr anchor="ctr" rtlCol="false" tIns="50800" lIns="50800" bIns="50800" rIns="50800"/>
            <a:lstStyle/>
            <a:p>
              <a:pPr algn="ctr">
                <a:lnSpc>
                  <a:spcPts val="2659"/>
                </a:lnSpc>
              </a:pPr>
            </a:p>
          </p:txBody>
        </p:sp>
      </p:grpSp>
      <p:sp>
        <p:nvSpPr>
          <p:cNvPr name="TextBox 9" id="9"/>
          <p:cNvSpPr txBox="true"/>
          <p:nvPr/>
        </p:nvSpPr>
        <p:spPr>
          <a:xfrm rot="0">
            <a:off x="9594799" y="4432405"/>
            <a:ext cx="5570435" cy="2181225"/>
          </a:xfrm>
          <a:prstGeom prst="rect">
            <a:avLst/>
          </a:prstGeom>
        </p:spPr>
        <p:txBody>
          <a:bodyPr anchor="t" rtlCol="false" tIns="0" lIns="0" bIns="0" rIns="0">
            <a:spAutoFit/>
          </a:bodyPr>
          <a:lstStyle/>
          <a:p>
            <a:pPr algn="l">
              <a:lnSpc>
                <a:spcPts val="8400"/>
              </a:lnSpc>
            </a:pPr>
            <a:r>
              <a:rPr lang="en-US" sz="8000" b="true">
                <a:solidFill>
                  <a:srgbClr val="F5F5F5"/>
                </a:solidFill>
                <a:latin typeface="Neue Montreal Bold"/>
                <a:ea typeface="Neue Montreal Bold"/>
                <a:cs typeface="Neue Montreal Bold"/>
                <a:sym typeface="Neue Montreal Bold"/>
              </a:rPr>
              <a:t>The Unfair Advantage</a:t>
            </a:r>
          </a:p>
        </p:txBody>
      </p:sp>
      <p:sp>
        <p:nvSpPr>
          <p:cNvPr name="TextBox 10" id="10"/>
          <p:cNvSpPr txBox="true"/>
          <p:nvPr/>
        </p:nvSpPr>
        <p:spPr>
          <a:xfrm rot="0">
            <a:off x="1392225" y="3254481"/>
            <a:ext cx="6239955" cy="4375150"/>
          </a:xfrm>
          <a:prstGeom prst="rect">
            <a:avLst/>
          </a:prstGeom>
        </p:spPr>
        <p:txBody>
          <a:bodyPr anchor="t" rtlCol="false" tIns="0" lIns="0" bIns="0" rIns="0">
            <a:spAutoFit/>
          </a:bodyPr>
          <a:lstStyle/>
          <a:p>
            <a:pPr algn="l">
              <a:lnSpc>
                <a:spcPts val="3500"/>
              </a:lnSpc>
            </a:pPr>
            <a:r>
              <a:rPr lang="en-US" sz="2500" spc="25" b="true">
                <a:solidFill>
                  <a:srgbClr val="54565A"/>
                </a:solidFill>
                <a:latin typeface="Neue Montreal Medium"/>
                <a:ea typeface="Neue Montreal Medium"/>
                <a:cs typeface="Neue Montreal Medium"/>
                <a:sym typeface="Neue Montreal Medium"/>
              </a:rPr>
              <a:t>Sam</a:t>
            </a:r>
            <a:r>
              <a:rPr lang="en-US" b="true" sz="2500" spc="25">
                <a:solidFill>
                  <a:srgbClr val="54565A"/>
                </a:solidFill>
                <a:latin typeface="Neue Montreal Medium"/>
                <a:ea typeface="Neue Montreal Medium"/>
                <a:cs typeface="Neue Montreal Medium"/>
                <a:sym typeface="Neue Montreal Medium"/>
              </a:rPr>
              <a:t>e RX program.</a:t>
            </a:r>
          </a:p>
          <a:p>
            <a:pPr algn="l">
              <a:lnSpc>
                <a:spcPts val="3500"/>
              </a:lnSpc>
            </a:pPr>
            <a:r>
              <a:rPr lang="en-US" b="true" sz="2500" spc="25">
                <a:solidFill>
                  <a:srgbClr val="54565A"/>
                </a:solidFill>
                <a:latin typeface="Neue Montreal Medium"/>
                <a:ea typeface="Neue Montreal Medium"/>
                <a:cs typeface="Neue Montreal Medium"/>
                <a:sym typeface="Neue Montreal Medium"/>
              </a:rPr>
              <a:t>Different needs.</a:t>
            </a:r>
          </a:p>
          <a:p>
            <a:pPr algn="l">
              <a:lnSpc>
                <a:spcPts val="3500"/>
              </a:lnSpc>
            </a:pPr>
            <a:r>
              <a:rPr lang="en-US" b="true" sz="2500" spc="25">
                <a:solidFill>
                  <a:srgbClr val="54565A"/>
                </a:solidFill>
                <a:latin typeface="Neue Montreal Medium"/>
                <a:ea typeface="Neue Montreal Medium"/>
                <a:cs typeface="Neue Montreal Medium"/>
                <a:sym typeface="Neue Montreal Medium"/>
              </a:rPr>
              <a:t>Different hooks.</a:t>
            </a:r>
          </a:p>
          <a:p>
            <a:pPr algn="l">
              <a:lnSpc>
                <a:spcPts val="3500"/>
              </a:lnSpc>
            </a:pPr>
            <a:r>
              <a:rPr lang="en-US" b="true" sz="2500" spc="25">
                <a:solidFill>
                  <a:srgbClr val="54565A"/>
                </a:solidFill>
                <a:latin typeface="Neue Montreal Medium"/>
                <a:ea typeface="Neue Montreal Medium"/>
                <a:cs typeface="Neue Montreal Medium"/>
                <a:sym typeface="Neue Montreal Medium"/>
              </a:rPr>
              <a:t>Each persona needs a different unlock.</a:t>
            </a:r>
          </a:p>
          <a:p>
            <a:pPr algn="l">
              <a:lnSpc>
                <a:spcPts val="3500"/>
              </a:lnSpc>
            </a:pPr>
          </a:p>
          <a:p>
            <a:pPr algn="l">
              <a:lnSpc>
                <a:spcPts val="3500"/>
              </a:lnSpc>
            </a:pPr>
            <a:r>
              <a:rPr lang="en-US" b="true" sz="2500" spc="25">
                <a:solidFill>
                  <a:srgbClr val="54565A"/>
                </a:solidFill>
                <a:latin typeface="Neue Montreal Medium"/>
                <a:ea typeface="Neue Montreal Medium"/>
                <a:cs typeface="Neue Montreal Medium"/>
                <a:sym typeface="Neue Montreal Medium"/>
              </a:rPr>
              <a:t>But when unlocked, they all experience the same thing:</a:t>
            </a:r>
          </a:p>
          <a:p>
            <a:pPr algn="l">
              <a:lnSpc>
                <a:spcPts val="3500"/>
              </a:lnSpc>
            </a:pPr>
          </a:p>
          <a:p>
            <a:pPr algn="l">
              <a:lnSpc>
                <a:spcPts val="3500"/>
              </a:lnSpc>
            </a:pPr>
            <a:r>
              <a:rPr lang="en-US" b="true" sz="2500" spc="25">
                <a:solidFill>
                  <a:srgbClr val="54565A"/>
                </a:solidFill>
                <a:latin typeface="Neue Montreal Medium"/>
                <a:ea typeface="Neue Montreal Medium"/>
                <a:cs typeface="Neue Montreal Medium"/>
                <a:sym typeface="Neue Montreal Medium"/>
              </a:rPr>
              <a:t>Acceleration that feels disproportionate, that it feels unfair for those can’t access it. </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424242"/>
        </a:solidFill>
      </p:bgPr>
    </p:bg>
    <p:spTree>
      <p:nvGrpSpPr>
        <p:cNvPr id="1" name=""/>
        <p:cNvGrpSpPr/>
        <p:nvPr/>
      </p:nvGrpSpPr>
      <p:grpSpPr>
        <a:xfrm>
          <a:off x="0" y="0"/>
          <a:ext cx="0" cy="0"/>
          <a:chOff x="0" y="0"/>
          <a:chExt cx="0" cy="0"/>
        </a:xfrm>
      </p:grpSpPr>
      <p:sp>
        <p:nvSpPr>
          <p:cNvPr name="Freeform 2" id="2"/>
          <p:cNvSpPr/>
          <p:nvPr/>
        </p:nvSpPr>
        <p:spPr>
          <a:xfrm flipH="false" flipV="false" rot="0">
            <a:off x="64223" y="2573989"/>
            <a:ext cx="18339515" cy="9403170"/>
          </a:xfrm>
          <a:custGeom>
            <a:avLst/>
            <a:gdLst/>
            <a:ahLst/>
            <a:cxnLst/>
            <a:rect r="r" b="b" t="t" l="l"/>
            <a:pathLst>
              <a:path h="9403170" w="18339515">
                <a:moveTo>
                  <a:pt x="0" y="0"/>
                </a:moveTo>
                <a:lnTo>
                  <a:pt x="18339516" y="0"/>
                </a:lnTo>
                <a:lnTo>
                  <a:pt x="18339516" y="9403170"/>
                </a:lnTo>
                <a:lnTo>
                  <a:pt x="0" y="9403170"/>
                </a:lnTo>
                <a:lnTo>
                  <a:pt x="0" y="0"/>
                </a:lnTo>
                <a:close/>
              </a:path>
            </a:pathLst>
          </a:custGeom>
          <a:blipFill>
            <a:blip r:embed="rId2">
              <a:alphaModFix amt="16000"/>
            </a:blip>
            <a:stretch>
              <a:fillRect l="0" t="0" r="0" b="0"/>
            </a:stretch>
          </a:blipFill>
        </p:spPr>
      </p:sp>
      <p:grpSp>
        <p:nvGrpSpPr>
          <p:cNvPr name="Group 3" id="3"/>
          <p:cNvGrpSpPr/>
          <p:nvPr/>
        </p:nvGrpSpPr>
        <p:grpSpPr>
          <a:xfrm rot="0">
            <a:off x="-203669" y="-206665"/>
            <a:ext cx="18695337" cy="10493665"/>
            <a:chOff x="0" y="0"/>
            <a:chExt cx="2896397" cy="1625743"/>
          </a:xfrm>
        </p:grpSpPr>
        <p:sp>
          <p:nvSpPr>
            <p:cNvPr name="Freeform 4" id="4"/>
            <p:cNvSpPr/>
            <p:nvPr/>
          </p:nvSpPr>
          <p:spPr>
            <a:xfrm flipH="false" flipV="false" rot="0">
              <a:off x="0" y="0"/>
              <a:ext cx="2896397" cy="1625743"/>
            </a:xfrm>
            <a:custGeom>
              <a:avLst/>
              <a:gdLst/>
              <a:ahLst/>
              <a:cxnLst/>
              <a:rect r="r" b="b" t="t" l="l"/>
              <a:pathLst>
                <a:path h="1625743" w="2896397">
                  <a:moveTo>
                    <a:pt x="0" y="0"/>
                  </a:moveTo>
                  <a:lnTo>
                    <a:pt x="2896397" y="0"/>
                  </a:lnTo>
                  <a:lnTo>
                    <a:pt x="2896397" y="1625743"/>
                  </a:lnTo>
                  <a:lnTo>
                    <a:pt x="0" y="1625743"/>
                  </a:lnTo>
                  <a:close/>
                </a:path>
              </a:pathLst>
            </a:custGeom>
            <a:blipFill>
              <a:blip r:embed="rId3"/>
              <a:stretch>
                <a:fillRect l="0" t="-27707" r="0" b="-50451"/>
              </a:stretch>
            </a:blipFill>
          </p:spPr>
        </p:sp>
      </p:grpSp>
      <p:grpSp>
        <p:nvGrpSpPr>
          <p:cNvPr name="Group 5" id="5"/>
          <p:cNvGrpSpPr/>
          <p:nvPr/>
        </p:nvGrpSpPr>
        <p:grpSpPr>
          <a:xfrm rot="0">
            <a:off x="896226" y="1694204"/>
            <a:ext cx="16495548" cy="6691928"/>
            <a:chOff x="0" y="0"/>
            <a:chExt cx="4344507" cy="1762483"/>
          </a:xfrm>
        </p:grpSpPr>
        <p:sp>
          <p:nvSpPr>
            <p:cNvPr name="Freeform 6" id="6"/>
            <p:cNvSpPr/>
            <p:nvPr/>
          </p:nvSpPr>
          <p:spPr>
            <a:xfrm flipH="false" flipV="false" rot="0">
              <a:off x="0" y="0"/>
              <a:ext cx="4344507" cy="1762483"/>
            </a:xfrm>
            <a:custGeom>
              <a:avLst/>
              <a:gdLst/>
              <a:ahLst/>
              <a:cxnLst/>
              <a:rect r="r" b="b" t="t" l="l"/>
              <a:pathLst>
                <a:path h="1762483" w="4344507">
                  <a:moveTo>
                    <a:pt x="43648" y="0"/>
                  </a:moveTo>
                  <a:lnTo>
                    <a:pt x="4300858" y="0"/>
                  </a:lnTo>
                  <a:cubicBezTo>
                    <a:pt x="4312435" y="0"/>
                    <a:pt x="4323537" y="4599"/>
                    <a:pt x="4331722" y="12784"/>
                  </a:cubicBezTo>
                  <a:cubicBezTo>
                    <a:pt x="4339908" y="20970"/>
                    <a:pt x="4344507" y="32072"/>
                    <a:pt x="4344507" y="43648"/>
                  </a:cubicBezTo>
                  <a:lnTo>
                    <a:pt x="4344507" y="1718835"/>
                  </a:lnTo>
                  <a:cubicBezTo>
                    <a:pt x="4344507" y="1742941"/>
                    <a:pt x="4324965" y="1762483"/>
                    <a:pt x="4300858" y="1762483"/>
                  </a:cubicBezTo>
                  <a:lnTo>
                    <a:pt x="43648" y="1762483"/>
                  </a:lnTo>
                  <a:cubicBezTo>
                    <a:pt x="32072" y="1762483"/>
                    <a:pt x="20970" y="1757885"/>
                    <a:pt x="12784" y="1749699"/>
                  </a:cubicBezTo>
                  <a:cubicBezTo>
                    <a:pt x="4599" y="1741513"/>
                    <a:pt x="0" y="1730411"/>
                    <a:pt x="0" y="1718835"/>
                  </a:cubicBezTo>
                  <a:lnTo>
                    <a:pt x="0" y="43648"/>
                  </a:lnTo>
                  <a:cubicBezTo>
                    <a:pt x="0" y="19542"/>
                    <a:pt x="19542" y="0"/>
                    <a:pt x="43648" y="0"/>
                  </a:cubicBezTo>
                  <a:close/>
                </a:path>
              </a:pathLst>
            </a:custGeom>
            <a:solidFill>
              <a:srgbClr val="424242">
                <a:alpha val="94902"/>
              </a:srgbClr>
            </a:solidFill>
            <a:ln w="19050" cap="rnd">
              <a:solidFill>
                <a:srgbClr val="D0D7DD">
                  <a:alpha val="94902"/>
                </a:srgbClr>
              </a:solidFill>
              <a:prstDash val="solid"/>
              <a:round/>
            </a:ln>
          </p:spPr>
        </p:sp>
        <p:sp>
          <p:nvSpPr>
            <p:cNvPr name="TextBox 7" id="7"/>
            <p:cNvSpPr txBox="true"/>
            <p:nvPr/>
          </p:nvSpPr>
          <p:spPr>
            <a:xfrm>
              <a:off x="0" y="-28575"/>
              <a:ext cx="4344507" cy="1791058"/>
            </a:xfrm>
            <a:prstGeom prst="rect">
              <a:avLst/>
            </a:prstGeom>
          </p:spPr>
          <p:txBody>
            <a:bodyPr anchor="ctr" rtlCol="false" tIns="50800" lIns="50800" bIns="50800" rIns="50800"/>
            <a:lstStyle/>
            <a:p>
              <a:pPr algn="ctr">
                <a:lnSpc>
                  <a:spcPts val="2015"/>
                </a:lnSpc>
              </a:pPr>
            </a:p>
          </p:txBody>
        </p:sp>
      </p:grpSp>
      <p:grpSp>
        <p:nvGrpSpPr>
          <p:cNvPr name="Group 8" id="8"/>
          <p:cNvGrpSpPr/>
          <p:nvPr/>
        </p:nvGrpSpPr>
        <p:grpSpPr>
          <a:xfrm rot="0">
            <a:off x="16488799" y="2088160"/>
            <a:ext cx="480334" cy="480334"/>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 cap="sq">
              <a:solidFill>
                <a:srgbClr val="FFFFFF"/>
              </a:solidFill>
              <a:prstDash val="solid"/>
              <a:miter/>
            </a:ln>
          </p:spPr>
        </p:sp>
        <p:sp>
          <p:nvSpPr>
            <p:cNvPr name="TextBox 10" id="10"/>
            <p:cNvSpPr txBox="true"/>
            <p:nvPr/>
          </p:nvSpPr>
          <p:spPr>
            <a:xfrm>
              <a:off x="76200" y="142875"/>
              <a:ext cx="660400" cy="593725"/>
            </a:xfrm>
            <a:prstGeom prst="rect">
              <a:avLst/>
            </a:prstGeom>
          </p:spPr>
          <p:txBody>
            <a:bodyPr anchor="ctr" rtlCol="false" tIns="50800" lIns="50800" bIns="50800" rIns="50800"/>
            <a:lstStyle/>
            <a:p>
              <a:pPr algn="ctr">
                <a:lnSpc>
                  <a:spcPts val="2350"/>
                </a:lnSpc>
              </a:pPr>
            </a:p>
          </p:txBody>
        </p:sp>
      </p:grpSp>
      <p:sp>
        <p:nvSpPr>
          <p:cNvPr name="TextBox 11" id="11"/>
          <p:cNvSpPr txBox="true"/>
          <p:nvPr/>
        </p:nvSpPr>
        <p:spPr>
          <a:xfrm rot="0">
            <a:off x="3746140" y="2463719"/>
            <a:ext cx="10795719" cy="863600"/>
          </a:xfrm>
          <a:prstGeom prst="rect">
            <a:avLst/>
          </a:prstGeom>
        </p:spPr>
        <p:txBody>
          <a:bodyPr anchor="t" rtlCol="false" tIns="0" lIns="0" bIns="0" rIns="0">
            <a:spAutoFit/>
          </a:bodyPr>
          <a:lstStyle/>
          <a:p>
            <a:pPr algn="ctr">
              <a:lnSpc>
                <a:spcPts val="7000"/>
              </a:lnSpc>
              <a:spcBef>
                <a:spcPct val="0"/>
              </a:spcBef>
            </a:pPr>
            <a:r>
              <a:rPr lang="en-US" b="true" sz="5000">
                <a:solidFill>
                  <a:srgbClr val="FFFFFF"/>
                </a:solidFill>
                <a:latin typeface="Open Sauce Heavy"/>
                <a:ea typeface="Open Sauce Heavy"/>
                <a:cs typeface="Open Sauce Heavy"/>
                <a:sym typeface="Open Sauce Heavy"/>
              </a:rPr>
              <a:t>Opportunity</a:t>
            </a:r>
          </a:p>
        </p:txBody>
      </p:sp>
      <p:sp>
        <p:nvSpPr>
          <p:cNvPr name="TextBox 12" id="12"/>
          <p:cNvSpPr txBox="true"/>
          <p:nvPr/>
        </p:nvSpPr>
        <p:spPr>
          <a:xfrm rot="0">
            <a:off x="2448708" y="4061950"/>
            <a:ext cx="14040091" cy="2980690"/>
          </a:xfrm>
          <a:prstGeom prst="rect">
            <a:avLst/>
          </a:prstGeom>
        </p:spPr>
        <p:txBody>
          <a:bodyPr anchor="t" rtlCol="false" tIns="0" lIns="0" bIns="0" rIns="0">
            <a:spAutoFit/>
          </a:bodyPr>
          <a:lstStyle/>
          <a:p>
            <a:pPr algn="ctr">
              <a:lnSpc>
                <a:spcPts val="4759"/>
              </a:lnSpc>
            </a:pPr>
            <a:r>
              <a:rPr lang="en-US" sz="3399" spc="-159">
                <a:solidFill>
                  <a:srgbClr val="FFFFFF"/>
                </a:solidFill>
                <a:latin typeface="Open Sauce"/>
                <a:ea typeface="Open Sauce"/>
                <a:cs typeface="Open Sauce"/>
                <a:sym typeface="Open Sauce"/>
              </a:rPr>
              <a:t>A large number of cardmembers are still not actively using RX and the benefits it provides.  Even in users, apart from Air India, usage seems low for other brands, suggesting low awareness or low mental availability. As a result, they are missing out on a treasure trove of rewards on every luxury purchase.</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424242"/>
        </a:solidFill>
      </p:bgPr>
    </p:bg>
    <p:spTree>
      <p:nvGrpSpPr>
        <p:cNvPr id="1" name=""/>
        <p:cNvGrpSpPr/>
        <p:nvPr/>
      </p:nvGrpSpPr>
      <p:grpSpPr>
        <a:xfrm>
          <a:off x="0" y="0"/>
          <a:ext cx="0" cy="0"/>
          <a:chOff x="0" y="0"/>
          <a:chExt cx="0" cy="0"/>
        </a:xfrm>
      </p:grpSpPr>
      <p:sp>
        <p:nvSpPr>
          <p:cNvPr name="Freeform 2" id="2"/>
          <p:cNvSpPr/>
          <p:nvPr/>
        </p:nvSpPr>
        <p:spPr>
          <a:xfrm flipH="false" flipV="false" rot="0">
            <a:off x="64223" y="2573989"/>
            <a:ext cx="18339515" cy="9403170"/>
          </a:xfrm>
          <a:custGeom>
            <a:avLst/>
            <a:gdLst/>
            <a:ahLst/>
            <a:cxnLst/>
            <a:rect r="r" b="b" t="t" l="l"/>
            <a:pathLst>
              <a:path h="9403170" w="18339515">
                <a:moveTo>
                  <a:pt x="0" y="0"/>
                </a:moveTo>
                <a:lnTo>
                  <a:pt x="18339516" y="0"/>
                </a:lnTo>
                <a:lnTo>
                  <a:pt x="18339516" y="9403170"/>
                </a:lnTo>
                <a:lnTo>
                  <a:pt x="0" y="9403170"/>
                </a:lnTo>
                <a:lnTo>
                  <a:pt x="0" y="0"/>
                </a:lnTo>
                <a:close/>
              </a:path>
            </a:pathLst>
          </a:custGeom>
          <a:blipFill>
            <a:blip r:embed="rId2">
              <a:alphaModFix amt="16000"/>
            </a:blip>
            <a:stretch>
              <a:fillRect l="0" t="0" r="0" b="0"/>
            </a:stretch>
          </a:blipFill>
        </p:spPr>
      </p:sp>
      <p:grpSp>
        <p:nvGrpSpPr>
          <p:cNvPr name="Group 3" id="3"/>
          <p:cNvGrpSpPr/>
          <p:nvPr/>
        </p:nvGrpSpPr>
        <p:grpSpPr>
          <a:xfrm rot="0">
            <a:off x="-203669" y="-206665"/>
            <a:ext cx="18695337" cy="10493665"/>
            <a:chOff x="0" y="0"/>
            <a:chExt cx="2896397" cy="1625743"/>
          </a:xfrm>
        </p:grpSpPr>
        <p:sp>
          <p:nvSpPr>
            <p:cNvPr name="Freeform 4" id="4"/>
            <p:cNvSpPr/>
            <p:nvPr/>
          </p:nvSpPr>
          <p:spPr>
            <a:xfrm flipH="false" flipV="false" rot="0">
              <a:off x="0" y="0"/>
              <a:ext cx="2896397" cy="1625743"/>
            </a:xfrm>
            <a:custGeom>
              <a:avLst/>
              <a:gdLst/>
              <a:ahLst/>
              <a:cxnLst/>
              <a:rect r="r" b="b" t="t" l="l"/>
              <a:pathLst>
                <a:path h="1625743" w="2896397">
                  <a:moveTo>
                    <a:pt x="0" y="0"/>
                  </a:moveTo>
                  <a:lnTo>
                    <a:pt x="2896397" y="0"/>
                  </a:lnTo>
                  <a:lnTo>
                    <a:pt x="2896397" y="1625743"/>
                  </a:lnTo>
                  <a:lnTo>
                    <a:pt x="0" y="1625743"/>
                  </a:lnTo>
                  <a:close/>
                </a:path>
              </a:pathLst>
            </a:custGeom>
            <a:blipFill>
              <a:blip r:embed="rId3"/>
              <a:stretch>
                <a:fillRect l="0" t="-19259" r="0" b="-19259"/>
              </a:stretch>
            </a:blipFill>
          </p:spPr>
        </p:sp>
      </p:grpSp>
      <p:grpSp>
        <p:nvGrpSpPr>
          <p:cNvPr name="Group 5" id="5"/>
          <p:cNvGrpSpPr/>
          <p:nvPr/>
        </p:nvGrpSpPr>
        <p:grpSpPr>
          <a:xfrm rot="0">
            <a:off x="896226" y="1694204"/>
            <a:ext cx="16495548" cy="6691928"/>
            <a:chOff x="0" y="0"/>
            <a:chExt cx="4344507" cy="1762483"/>
          </a:xfrm>
        </p:grpSpPr>
        <p:sp>
          <p:nvSpPr>
            <p:cNvPr name="Freeform 6" id="6"/>
            <p:cNvSpPr/>
            <p:nvPr/>
          </p:nvSpPr>
          <p:spPr>
            <a:xfrm flipH="false" flipV="false" rot="0">
              <a:off x="0" y="0"/>
              <a:ext cx="4344507" cy="1762483"/>
            </a:xfrm>
            <a:custGeom>
              <a:avLst/>
              <a:gdLst/>
              <a:ahLst/>
              <a:cxnLst/>
              <a:rect r="r" b="b" t="t" l="l"/>
              <a:pathLst>
                <a:path h="1762483" w="4344507">
                  <a:moveTo>
                    <a:pt x="43648" y="0"/>
                  </a:moveTo>
                  <a:lnTo>
                    <a:pt x="4300858" y="0"/>
                  </a:lnTo>
                  <a:cubicBezTo>
                    <a:pt x="4312435" y="0"/>
                    <a:pt x="4323537" y="4599"/>
                    <a:pt x="4331722" y="12784"/>
                  </a:cubicBezTo>
                  <a:cubicBezTo>
                    <a:pt x="4339908" y="20970"/>
                    <a:pt x="4344507" y="32072"/>
                    <a:pt x="4344507" y="43648"/>
                  </a:cubicBezTo>
                  <a:lnTo>
                    <a:pt x="4344507" y="1718835"/>
                  </a:lnTo>
                  <a:cubicBezTo>
                    <a:pt x="4344507" y="1742941"/>
                    <a:pt x="4324965" y="1762483"/>
                    <a:pt x="4300858" y="1762483"/>
                  </a:cubicBezTo>
                  <a:lnTo>
                    <a:pt x="43648" y="1762483"/>
                  </a:lnTo>
                  <a:cubicBezTo>
                    <a:pt x="32072" y="1762483"/>
                    <a:pt x="20970" y="1757885"/>
                    <a:pt x="12784" y="1749699"/>
                  </a:cubicBezTo>
                  <a:cubicBezTo>
                    <a:pt x="4599" y="1741513"/>
                    <a:pt x="0" y="1730411"/>
                    <a:pt x="0" y="1718835"/>
                  </a:cubicBezTo>
                  <a:lnTo>
                    <a:pt x="0" y="43648"/>
                  </a:lnTo>
                  <a:cubicBezTo>
                    <a:pt x="0" y="19542"/>
                    <a:pt x="19542" y="0"/>
                    <a:pt x="43648" y="0"/>
                  </a:cubicBezTo>
                  <a:close/>
                </a:path>
              </a:pathLst>
            </a:custGeom>
            <a:solidFill>
              <a:srgbClr val="424242">
                <a:alpha val="94902"/>
              </a:srgbClr>
            </a:solidFill>
            <a:ln w="19050" cap="rnd">
              <a:solidFill>
                <a:srgbClr val="D0D7DD">
                  <a:alpha val="94902"/>
                </a:srgbClr>
              </a:solidFill>
              <a:prstDash val="solid"/>
              <a:round/>
            </a:ln>
          </p:spPr>
        </p:sp>
        <p:sp>
          <p:nvSpPr>
            <p:cNvPr name="TextBox 7" id="7"/>
            <p:cNvSpPr txBox="true"/>
            <p:nvPr/>
          </p:nvSpPr>
          <p:spPr>
            <a:xfrm>
              <a:off x="0" y="-28575"/>
              <a:ext cx="4344507" cy="1791058"/>
            </a:xfrm>
            <a:prstGeom prst="rect">
              <a:avLst/>
            </a:prstGeom>
          </p:spPr>
          <p:txBody>
            <a:bodyPr anchor="ctr" rtlCol="false" tIns="50800" lIns="50800" bIns="50800" rIns="50800"/>
            <a:lstStyle/>
            <a:p>
              <a:pPr algn="ctr">
                <a:lnSpc>
                  <a:spcPts val="2015"/>
                </a:lnSpc>
              </a:pPr>
            </a:p>
          </p:txBody>
        </p:sp>
      </p:grpSp>
      <p:grpSp>
        <p:nvGrpSpPr>
          <p:cNvPr name="Group 8" id="8"/>
          <p:cNvGrpSpPr/>
          <p:nvPr/>
        </p:nvGrpSpPr>
        <p:grpSpPr>
          <a:xfrm rot="0">
            <a:off x="16488799" y="2088160"/>
            <a:ext cx="480334" cy="480334"/>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 cap="sq">
              <a:solidFill>
                <a:srgbClr val="FFFFFF"/>
              </a:solidFill>
              <a:prstDash val="solid"/>
              <a:miter/>
            </a:ln>
          </p:spPr>
        </p:sp>
        <p:sp>
          <p:nvSpPr>
            <p:cNvPr name="TextBox 10" id="10"/>
            <p:cNvSpPr txBox="true"/>
            <p:nvPr/>
          </p:nvSpPr>
          <p:spPr>
            <a:xfrm>
              <a:off x="76200" y="142875"/>
              <a:ext cx="660400" cy="593725"/>
            </a:xfrm>
            <a:prstGeom prst="rect">
              <a:avLst/>
            </a:prstGeom>
          </p:spPr>
          <p:txBody>
            <a:bodyPr anchor="ctr" rtlCol="false" tIns="50800" lIns="50800" bIns="50800" rIns="50800"/>
            <a:lstStyle/>
            <a:p>
              <a:pPr algn="ctr">
                <a:lnSpc>
                  <a:spcPts val="2350"/>
                </a:lnSpc>
              </a:pPr>
            </a:p>
          </p:txBody>
        </p:sp>
      </p:grpSp>
      <p:sp>
        <p:nvSpPr>
          <p:cNvPr name="TextBox 11" id="11"/>
          <p:cNvSpPr txBox="true"/>
          <p:nvPr/>
        </p:nvSpPr>
        <p:spPr>
          <a:xfrm rot="0">
            <a:off x="3746140" y="4659313"/>
            <a:ext cx="10795719" cy="863600"/>
          </a:xfrm>
          <a:prstGeom prst="rect">
            <a:avLst/>
          </a:prstGeom>
        </p:spPr>
        <p:txBody>
          <a:bodyPr anchor="t" rtlCol="false" tIns="0" lIns="0" bIns="0" rIns="0">
            <a:spAutoFit/>
          </a:bodyPr>
          <a:lstStyle/>
          <a:p>
            <a:pPr algn="ctr">
              <a:lnSpc>
                <a:spcPts val="7000"/>
              </a:lnSpc>
              <a:spcBef>
                <a:spcPct val="0"/>
              </a:spcBef>
            </a:pPr>
            <a:r>
              <a:rPr lang="en-US" sz="5000">
                <a:solidFill>
                  <a:srgbClr val="FFFFFF"/>
                </a:solidFill>
                <a:latin typeface="Open Sauce"/>
                <a:ea typeface="Open Sauce"/>
                <a:cs typeface="Open Sauce"/>
                <a:sym typeface="Open Sauce"/>
              </a:rPr>
              <a:t>Owning Moments That Matters</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9192" r="0" b="-9192"/>
            </a:stretch>
          </a:blipFill>
        </p:spPr>
      </p:sp>
      <p:grpSp>
        <p:nvGrpSpPr>
          <p:cNvPr name="Group 3" id="3"/>
          <p:cNvGrpSpPr/>
          <p:nvPr/>
        </p:nvGrpSpPr>
        <p:grpSpPr>
          <a:xfrm rot="0">
            <a:off x="883713" y="799678"/>
            <a:ext cx="16520575" cy="8687644"/>
            <a:chOff x="0" y="0"/>
            <a:chExt cx="4351098" cy="2288104"/>
          </a:xfrm>
        </p:grpSpPr>
        <p:sp>
          <p:nvSpPr>
            <p:cNvPr name="Freeform 4" id="4"/>
            <p:cNvSpPr/>
            <p:nvPr/>
          </p:nvSpPr>
          <p:spPr>
            <a:xfrm flipH="false" flipV="false" rot="0">
              <a:off x="0" y="0"/>
              <a:ext cx="4351098" cy="2288104"/>
            </a:xfrm>
            <a:custGeom>
              <a:avLst/>
              <a:gdLst/>
              <a:ahLst/>
              <a:cxnLst/>
              <a:rect r="r" b="b" t="t" l="l"/>
              <a:pathLst>
                <a:path h="2288104" w="4351098">
                  <a:moveTo>
                    <a:pt x="23431" y="0"/>
                  </a:moveTo>
                  <a:lnTo>
                    <a:pt x="4327667" y="0"/>
                  </a:lnTo>
                  <a:cubicBezTo>
                    <a:pt x="4333881" y="0"/>
                    <a:pt x="4339841" y="2469"/>
                    <a:pt x="4344235" y="6863"/>
                  </a:cubicBezTo>
                  <a:cubicBezTo>
                    <a:pt x="4348630" y="11257"/>
                    <a:pt x="4351098" y="17217"/>
                    <a:pt x="4351098" y="23431"/>
                  </a:cubicBezTo>
                  <a:lnTo>
                    <a:pt x="4351098" y="2264673"/>
                  </a:lnTo>
                  <a:cubicBezTo>
                    <a:pt x="4351098" y="2277613"/>
                    <a:pt x="4340608" y="2288104"/>
                    <a:pt x="4327667" y="2288104"/>
                  </a:cubicBezTo>
                  <a:lnTo>
                    <a:pt x="23431" y="2288104"/>
                  </a:lnTo>
                  <a:cubicBezTo>
                    <a:pt x="10490" y="2288104"/>
                    <a:pt x="0" y="2277613"/>
                    <a:pt x="0" y="2264673"/>
                  </a:cubicBezTo>
                  <a:lnTo>
                    <a:pt x="0" y="23431"/>
                  </a:lnTo>
                  <a:cubicBezTo>
                    <a:pt x="0" y="10490"/>
                    <a:pt x="10490" y="0"/>
                    <a:pt x="23431" y="0"/>
                  </a:cubicBezTo>
                  <a:close/>
                </a:path>
              </a:pathLst>
            </a:custGeom>
            <a:solidFill>
              <a:srgbClr val="E9E9E9">
                <a:alpha val="96863"/>
              </a:srgbClr>
            </a:solidFill>
          </p:spPr>
        </p:sp>
        <p:sp>
          <p:nvSpPr>
            <p:cNvPr name="TextBox 5" id="5"/>
            <p:cNvSpPr txBox="true"/>
            <p:nvPr/>
          </p:nvSpPr>
          <p:spPr>
            <a:xfrm>
              <a:off x="0" y="-38100"/>
              <a:ext cx="4351098" cy="2326204"/>
            </a:xfrm>
            <a:prstGeom prst="rect">
              <a:avLst/>
            </a:prstGeom>
          </p:spPr>
          <p:txBody>
            <a:bodyPr anchor="ctr" rtlCol="false" tIns="50800" lIns="50800" bIns="50800" rIns="50800"/>
            <a:lstStyle/>
            <a:p>
              <a:pPr algn="ctr">
                <a:lnSpc>
                  <a:spcPts val="2659"/>
                </a:lnSpc>
              </a:pPr>
            </a:p>
          </p:txBody>
        </p:sp>
      </p:grpSp>
      <p:graphicFrame>
        <p:nvGraphicFramePr>
          <p:cNvPr name="Table 6" id="6"/>
          <p:cNvGraphicFramePr>
            <a:graphicFrameLocks noGrp="true"/>
          </p:cNvGraphicFramePr>
          <p:nvPr/>
        </p:nvGraphicFramePr>
        <p:xfrm>
          <a:off x="1179239" y="2778446"/>
          <a:ext cx="15929522" cy="5989287"/>
        </p:xfrm>
        <a:graphic>
          <a:graphicData uri="http://schemas.openxmlformats.org/drawingml/2006/table">
            <a:tbl>
              <a:tblPr/>
              <a:tblGrid>
                <a:gridCol w="3121381"/>
                <a:gridCol w="3715174"/>
                <a:gridCol w="4101139"/>
                <a:gridCol w="4991828"/>
              </a:tblGrid>
              <a:tr h="1207346">
                <a:tc>
                  <a:txBody>
                    <a:bodyPr anchor="t" rtlCol="false"/>
                    <a:lstStyle/>
                    <a:p>
                      <a:pPr algn="ctr">
                        <a:lnSpc>
                          <a:spcPts val="2659"/>
                        </a:lnSpc>
                        <a:defRPr/>
                      </a:pPr>
                      <a:r>
                        <a:rPr lang="en-US" sz="1899" b="true">
                          <a:solidFill>
                            <a:srgbClr val="000000"/>
                          </a:solidFill>
                          <a:latin typeface="Neue Montreal Bold"/>
                          <a:ea typeface="Neue Montreal Bold"/>
                          <a:cs typeface="Neue Montreal Bold"/>
                          <a:sym typeface="Neue Montreal Bold"/>
                        </a:rPr>
                        <a:t>Persona</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b="true">
                          <a:solidFill>
                            <a:srgbClr val="000000"/>
                          </a:solidFill>
                          <a:latin typeface="Neue Montreal Bold"/>
                          <a:ea typeface="Neue Montreal Bold"/>
                          <a:cs typeface="Neue Montreal Bold"/>
                          <a:sym typeface="Neue Montreal Bold"/>
                        </a:rPr>
                        <a:t>Interventions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b="true">
                          <a:solidFill>
                            <a:srgbClr val="000000"/>
                          </a:solidFill>
                          <a:latin typeface="Neue Montreal Bold"/>
                          <a:ea typeface="Neue Montreal Bold"/>
                          <a:cs typeface="Neue Montreal Bold"/>
                          <a:sym typeface="Neue Montreal Bold"/>
                        </a:rPr>
                        <a:t>Hook</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b="true">
                          <a:solidFill>
                            <a:srgbClr val="000000"/>
                          </a:solidFill>
                          <a:latin typeface="Neue Montreal Bold"/>
                          <a:ea typeface="Neue Montreal Bold"/>
                          <a:cs typeface="Neue Montreal Bold"/>
                          <a:sym typeface="Neue Montreal Bold"/>
                        </a:rPr>
                        <a:t>We Deliver</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r>
              <a:tr h="1207346">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Emerging Member</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Orientation + First Bill + First Category Intent</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Easy First Win</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Simplicity</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r>
              <a:tr h="1207346">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Unconvinced</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Bill/Statement View + Quarterly Summary + Pre-Season Spend Windows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Opportunity Loss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Tangible Benefits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r>
              <a:tr h="1159904">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Convenience Seeker</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Intent Moment + Partner Selection Point + Checkout/Buying Layer</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Effortless Benefits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Frictionless Choice</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r>
              <a:tr h="1207346">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Maximizer</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Decision Comparison Layer + Spotlight Months + Progress Dashboard</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Mastery</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2659"/>
                        </a:lnSpc>
                        <a:defRPr/>
                      </a:pPr>
                      <a:r>
                        <a:rPr lang="en-US" sz="1899">
                          <a:solidFill>
                            <a:srgbClr val="000000"/>
                          </a:solidFill>
                          <a:latin typeface="Neue Montreal"/>
                          <a:ea typeface="Neue Montreal"/>
                          <a:cs typeface="Neue Montreal"/>
                          <a:sym typeface="Neue Montreal"/>
                        </a:rPr>
                        <a:t>Optimization</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r>
            </a:tbl>
          </a:graphicData>
        </a:graphic>
      </p:graphicFrame>
      <p:sp>
        <p:nvSpPr>
          <p:cNvPr name="TextBox 7" id="7"/>
          <p:cNvSpPr txBox="true"/>
          <p:nvPr/>
        </p:nvSpPr>
        <p:spPr>
          <a:xfrm rot="0">
            <a:off x="1028700" y="1133475"/>
            <a:ext cx="15346321" cy="1114425"/>
          </a:xfrm>
          <a:prstGeom prst="rect">
            <a:avLst/>
          </a:prstGeom>
        </p:spPr>
        <p:txBody>
          <a:bodyPr anchor="t" rtlCol="false" tIns="0" lIns="0" bIns="0" rIns="0">
            <a:spAutoFit/>
          </a:bodyPr>
          <a:lstStyle/>
          <a:p>
            <a:pPr algn="l">
              <a:lnSpc>
                <a:spcPts val="8400"/>
              </a:lnSpc>
            </a:pPr>
            <a:r>
              <a:rPr lang="en-US" sz="8000" b="true">
                <a:solidFill>
                  <a:srgbClr val="54565A"/>
                </a:solidFill>
                <a:latin typeface="Neue Montreal Bold"/>
                <a:ea typeface="Neue Montreal Bold"/>
                <a:cs typeface="Neue Montreal Bold"/>
                <a:sym typeface="Neue Montreal Bold"/>
              </a:rPr>
              <a:t>Communication Framework </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D2CACA"/>
        </a:solidFill>
      </p:bgPr>
    </p:bg>
    <p:spTree>
      <p:nvGrpSpPr>
        <p:cNvPr id="1" name=""/>
        <p:cNvGrpSpPr/>
        <p:nvPr/>
      </p:nvGrpSpPr>
      <p:grpSpPr>
        <a:xfrm>
          <a:off x="0" y="0"/>
          <a:ext cx="0" cy="0"/>
          <a:chOff x="0" y="0"/>
          <a:chExt cx="0" cy="0"/>
        </a:xfrm>
      </p:grpSpPr>
      <p:sp>
        <p:nvSpPr>
          <p:cNvPr name="Freeform 2" id="2"/>
          <p:cNvSpPr/>
          <p:nvPr/>
        </p:nvSpPr>
        <p:spPr>
          <a:xfrm flipH="false" flipV="false" rot="0">
            <a:off x="-4634806" y="-3923535"/>
            <a:ext cx="23098854" cy="14210535"/>
          </a:xfrm>
          <a:custGeom>
            <a:avLst/>
            <a:gdLst/>
            <a:ahLst/>
            <a:cxnLst/>
            <a:rect r="r" b="b" t="t" l="l"/>
            <a:pathLst>
              <a:path h="14210535" w="23098854">
                <a:moveTo>
                  <a:pt x="0" y="0"/>
                </a:moveTo>
                <a:lnTo>
                  <a:pt x="23098853" y="0"/>
                </a:lnTo>
                <a:lnTo>
                  <a:pt x="23098853" y="14210535"/>
                </a:lnTo>
                <a:lnTo>
                  <a:pt x="0" y="14210535"/>
                </a:lnTo>
                <a:lnTo>
                  <a:pt x="0" y="0"/>
                </a:lnTo>
                <a:close/>
              </a:path>
            </a:pathLst>
          </a:custGeom>
          <a:blipFill>
            <a:blip r:embed="rId2"/>
            <a:stretch>
              <a:fillRect l="0" t="-4250" r="0" b="-4250"/>
            </a:stretch>
          </a:blipFill>
        </p:spPr>
      </p:sp>
      <p:grpSp>
        <p:nvGrpSpPr>
          <p:cNvPr name="Group 3" id="3"/>
          <p:cNvGrpSpPr/>
          <p:nvPr/>
        </p:nvGrpSpPr>
        <p:grpSpPr>
          <a:xfrm rot="0">
            <a:off x="883713" y="302453"/>
            <a:ext cx="16520575" cy="9682095"/>
            <a:chOff x="0" y="0"/>
            <a:chExt cx="22027433" cy="12909460"/>
          </a:xfrm>
        </p:grpSpPr>
        <p:grpSp>
          <p:nvGrpSpPr>
            <p:cNvPr name="Group 4" id="4"/>
            <p:cNvGrpSpPr/>
            <p:nvPr/>
          </p:nvGrpSpPr>
          <p:grpSpPr>
            <a:xfrm rot="0">
              <a:off x="0" y="0"/>
              <a:ext cx="22027433" cy="12909460"/>
              <a:chOff x="0" y="0"/>
              <a:chExt cx="4351098" cy="2550017"/>
            </a:xfrm>
          </p:grpSpPr>
          <p:sp>
            <p:nvSpPr>
              <p:cNvPr name="Freeform 5" id="5"/>
              <p:cNvSpPr/>
              <p:nvPr/>
            </p:nvSpPr>
            <p:spPr>
              <a:xfrm flipH="false" flipV="false" rot="0">
                <a:off x="0" y="0"/>
                <a:ext cx="4351098" cy="2550017"/>
              </a:xfrm>
              <a:custGeom>
                <a:avLst/>
                <a:gdLst/>
                <a:ahLst/>
                <a:cxnLst/>
                <a:rect r="r" b="b" t="t" l="l"/>
                <a:pathLst>
                  <a:path h="2550017" w="4351098">
                    <a:moveTo>
                      <a:pt x="23431" y="0"/>
                    </a:moveTo>
                    <a:lnTo>
                      <a:pt x="4327667" y="0"/>
                    </a:lnTo>
                    <a:cubicBezTo>
                      <a:pt x="4333881" y="0"/>
                      <a:pt x="4339841" y="2469"/>
                      <a:pt x="4344235" y="6863"/>
                    </a:cubicBezTo>
                    <a:cubicBezTo>
                      <a:pt x="4348630" y="11257"/>
                      <a:pt x="4351098" y="17217"/>
                      <a:pt x="4351098" y="23431"/>
                    </a:cubicBezTo>
                    <a:lnTo>
                      <a:pt x="4351098" y="2526586"/>
                    </a:lnTo>
                    <a:cubicBezTo>
                      <a:pt x="4351098" y="2539526"/>
                      <a:pt x="4340608" y="2550017"/>
                      <a:pt x="4327667" y="2550017"/>
                    </a:cubicBezTo>
                    <a:lnTo>
                      <a:pt x="23431" y="2550017"/>
                    </a:lnTo>
                    <a:cubicBezTo>
                      <a:pt x="10490" y="2550017"/>
                      <a:pt x="0" y="2539526"/>
                      <a:pt x="0" y="2526586"/>
                    </a:cubicBezTo>
                    <a:lnTo>
                      <a:pt x="0" y="23431"/>
                    </a:lnTo>
                    <a:cubicBezTo>
                      <a:pt x="0" y="10490"/>
                      <a:pt x="10490" y="0"/>
                      <a:pt x="23431" y="0"/>
                    </a:cubicBezTo>
                    <a:close/>
                  </a:path>
                </a:pathLst>
              </a:custGeom>
              <a:solidFill>
                <a:srgbClr val="E9E9E9">
                  <a:alpha val="96863"/>
                </a:srgbClr>
              </a:solidFill>
            </p:spPr>
          </p:sp>
          <p:sp>
            <p:nvSpPr>
              <p:cNvPr name="TextBox 6" id="6"/>
              <p:cNvSpPr txBox="true"/>
              <p:nvPr/>
            </p:nvSpPr>
            <p:spPr>
              <a:xfrm>
                <a:off x="0" y="-38100"/>
                <a:ext cx="4351098" cy="2588117"/>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1331914" y="299934"/>
              <a:ext cx="20461762" cy="1520826"/>
            </a:xfrm>
            <a:prstGeom prst="rect">
              <a:avLst/>
            </a:prstGeom>
          </p:spPr>
          <p:txBody>
            <a:bodyPr anchor="t" rtlCol="false" tIns="0" lIns="0" bIns="0" rIns="0">
              <a:spAutoFit/>
            </a:bodyPr>
            <a:lstStyle/>
            <a:p>
              <a:pPr algn="l">
                <a:lnSpc>
                  <a:spcPts val="8400"/>
                </a:lnSpc>
              </a:pPr>
              <a:r>
                <a:rPr lang="en-US" sz="8000" b="true">
                  <a:solidFill>
                    <a:srgbClr val="54565A">
                      <a:alpha val="96863"/>
                    </a:srgbClr>
                  </a:solidFill>
                  <a:latin typeface="Neue Montreal Bold"/>
                  <a:ea typeface="Neue Montreal Bold"/>
                  <a:cs typeface="Neue Montreal Bold"/>
                  <a:sym typeface="Neue Montreal Bold"/>
                </a:rPr>
                <a:t>Welcome &amp; Orientation Moment</a:t>
              </a:r>
            </a:p>
          </p:txBody>
        </p:sp>
        <p:sp>
          <p:nvSpPr>
            <p:cNvPr name="TextBox 8" id="8"/>
            <p:cNvSpPr txBox="true"/>
            <p:nvPr/>
          </p:nvSpPr>
          <p:spPr>
            <a:xfrm rot="0">
              <a:off x="1331914" y="2114396"/>
              <a:ext cx="18350260" cy="10052685"/>
            </a:xfrm>
            <a:prstGeom prst="rect">
              <a:avLst/>
            </a:prstGeom>
          </p:spPr>
          <p:txBody>
            <a:bodyPr anchor="t" rtlCol="false" tIns="0" lIns="0" bIns="0" rIns="0">
              <a:spAutoFit/>
            </a:bodyPr>
            <a:lstStyle/>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Trigger:</a:t>
              </a:r>
              <a:r>
                <a:rPr lang="en-US" sz="3000" spc="30">
                  <a:solidFill>
                    <a:srgbClr val="54565A">
                      <a:alpha val="96863"/>
                    </a:srgbClr>
                  </a:solidFill>
                  <a:latin typeface="Neue Montreal"/>
                  <a:ea typeface="Neue Montreal"/>
                  <a:cs typeface="Neue Montreal"/>
                  <a:sym typeface="Neue Montreal"/>
                </a:rPr>
                <a:t> Card delivery/activation, first week of membership</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Strategic Importance</a:t>
              </a:r>
              <a:r>
                <a:rPr lang="en-US" sz="3000" spc="30">
                  <a:solidFill>
                    <a:srgbClr val="54565A">
                      <a:alpha val="96863"/>
                    </a:srgbClr>
                  </a:solidFill>
                  <a:latin typeface="Neue Montreal"/>
                  <a:ea typeface="Neue Montreal"/>
                  <a:cs typeface="Neue Montreal"/>
                  <a:sym typeface="Neue Montreal"/>
                </a:rPr>
                <a:t>: Does the member makes the right mental note?</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Member Mind-State:</a:t>
              </a:r>
              <a:r>
                <a:rPr lang="en-US" sz="3000" spc="30">
                  <a:solidFill>
                    <a:srgbClr val="54565A">
                      <a:alpha val="96863"/>
                    </a:srgbClr>
                  </a:solidFill>
                  <a:latin typeface="Neue Montreal"/>
                  <a:ea typeface="Neue Montreal"/>
                  <a:cs typeface="Neue Montreal"/>
                  <a:sym typeface="Neue Montreal"/>
                </a:rPr>
                <a:t> What all extra value did I unlock with this card?</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Behaviour We Want</a:t>
              </a:r>
              <a:r>
                <a:rPr lang="en-US" sz="3000" spc="30">
                  <a:solidFill>
                    <a:srgbClr val="54565A">
                      <a:alpha val="96863"/>
                    </a:srgbClr>
                  </a:solidFill>
                  <a:latin typeface="Neue Montreal"/>
                  <a:ea typeface="Neue Montreal"/>
                  <a:cs typeface="Neue Montreal"/>
                  <a:sym typeface="Neue Montreal"/>
                </a:rPr>
                <a:t>: Understand the simple truth: RX = Accelerated rewards at curated brands / platforms.</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Hook</a:t>
              </a:r>
              <a:r>
                <a:rPr lang="en-US" sz="3000" spc="30">
                  <a:solidFill>
                    <a:srgbClr val="54565A">
                      <a:alpha val="96863"/>
                    </a:srgbClr>
                  </a:solidFill>
                  <a:latin typeface="Neue Montreal"/>
                  <a:ea typeface="Neue Montreal"/>
                  <a:cs typeface="Neue Montreal"/>
                  <a:sym typeface="Neue Montreal"/>
                </a:rPr>
                <a:t>: Simplicity + Value </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Assets</a:t>
              </a:r>
              <a:r>
                <a:rPr lang="en-US" sz="3000" spc="30">
                  <a:solidFill>
                    <a:srgbClr val="54565A">
                      <a:alpha val="96863"/>
                    </a:srgbClr>
                  </a:solidFill>
                  <a:latin typeface="Neue Montreal"/>
                  <a:ea typeface="Neue Montreal"/>
                  <a:cs typeface="Neue Montreal"/>
                  <a:sym typeface="Neue Montreal"/>
                </a:rPr>
                <a:t>: </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Spaces: First Lounge Visit,  Direct Emailer</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Physical: Welcome Kit</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Digital: Emailer, App</a:t>
              </a:r>
            </a:p>
          </p:txBody>
        </p:sp>
      </p:gr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4634806" y="-3923535"/>
            <a:ext cx="23098854" cy="14210535"/>
          </a:xfrm>
          <a:custGeom>
            <a:avLst/>
            <a:gdLst/>
            <a:ahLst/>
            <a:cxnLst/>
            <a:rect r="r" b="b" t="t" l="l"/>
            <a:pathLst>
              <a:path h="14210535" w="23098854">
                <a:moveTo>
                  <a:pt x="0" y="0"/>
                </a:moveTo>
                <a:lnTo>
                  <a:pt x="23098853" y="0"/>
                </a:lnTo>
                <a:lnTo>
                  <a:pt x="23098853" y="14210535"/>
                </a:lnTo>
                <a:lnTo>
                  <a:pt x="0" y="14210535"/>
                </a:lnTo>
                <a:lnTo>
                  <a:pt x="0" y="0"/>
                </a:lnTo>
                <a:close/>
              </a:path>
            </a:pathLst>
          </a:custGeom>
          <a:blipFill>
            <a:blip r:embed="rId2"/>
            <a:stretch>
              <a:fillRect l="0" t="-4148" r="0" b="-4148"/>
            </a:stretch>
          </a:blipFill>
        </p:spPr>
      </p:sp>
      <p:grpSp>
        <p:nvGrpSpPr>
          <p:cNvPr name="Group 3" id="3"/>
          <p:cNvGrpSpPr/>
          <p:nvPr/>
        </p:nvGrpSpPr>
        <p:grpSpPr>
          <a:xfrm rot="0">
            <a:off x="883713" y="687262"/>
            <a:ext cx="16520575" cy="8912475"/>
            <a:chOff x="0" y="0"/>
            <a:chExt cx="22027433" cy="11883300"/>
          </a:xfrm>
        </p:grpSpPr>
        <p:grpSp>
          <p:nvGrpSpPr>
            <p:cNvPr name="Group 4" id="4"/>
            <p:cNvGrpSpPr/>
            <p:nvPr/>
          </p:nvGrpSpPr>
          <p:grpSpPr>
            <a:xfrm rot="0">
              <a:off x="0" y="0"/>
              <a:ext cx="22027433" cy="11883300"/>
              <a:chOff x="0" y="0"/>
              <a:chExt cx="4351098" cy="2347319"/>
            </a:xfrm>
          </p:grpSpPr>
          <p:sp>
            <p:nvSpPr>
              <p:cNvPr name="Freeform 5" id="5"/>
              <p:cNvSpPr/>
              <p:nvPr/>
            </p:nvSpPr>
            <p:spPr>
              <a:xfrm flipH="false" flipV="false" rot="0">
                <a:off x="0" y="0"/>
                <a:ext cx="4351098" cy="2347319"/>
              </a:xfrm>
              <a:custGeom>
                <a:avLst/>
                <a:gdLst/>
                <a:ahLst/>
                <a:cxnLst/>
                <a:rect r="r" b="b" t="t" l="l"/>
                <a:pathLst>
                  <a:path h="2347319" w="4351098">
                    <a:moveTo>
                      <a:pt x="23431" y="0"/>
                    </a:moveTo>
                    <a:lnTo>
                      <a:pt x="4327667" y="0"/>
                    </a:lnTo>
                    <a:cubicBezTo>
                      <a:pt x="4333881" y="0"/>
                      <a:pt x="4339841" y="2469"/>
                      <a:pt x="4344235" y="6863"/>
                    </a:cubicBezTo>
                    <a:cubicBezTo>
                      <a:pt x="4348630" y="11257"/>
                      <a:pt x="4351098" y="17217"/>
                      <a:pt x="4351098" y="23431"/>
                    </a:cubicBezTo>
                    <a:lnTo>
                      <a:pt x="4351098" y="2323887"/>
                    </a:lnTo>
                    <a:cubicBezTo>
                      <a:pt x="4351098" y="2336828"/>
                      <a:pt x="4340608" y="2347319"/>
                      <a:pt x="4327667" y="2347319"/>
                    </a:cubicBezTo>
                    <a:lnTo>
                      <a:pt x="23431" y="2347319"/>
                    </a:lnTo>
                    <a:cubicBezTo>
                      <a:pt x="17217" y="2347319"/>
                      <a:pt x="11257" y="2344850"/>
                      <a:pt x="6863" y="2340456"/>
                    </a:cubicBezTo>
                    <a:cubicBezTo>
                      <a:pt x="2469" y="2336061"/>
                      <a:pt x="0" y="2330102"/>
                      <a:pt x="0" y="2323887"/>
                    </a:cubicBezTo>
                    <a:lnTo>
                      <a:pt x="0" y="23431"/>
                    </a:lnTo>
                    <a:cubicBezTo>
                      <a:pt x="0" y="10490"/>
                      <a:pt x="10490" y="0"/>
                      <a:pt x="23431" y="0"/>
                    </a:cubicBezTo>
                    <a:close/>
                  </a:path>
                </a:pathLst>
              </a:custGeom>
              <a:solidFill>
                <a:srgbClr val="E9E9E9">
                  <a:alpha val="96863"/>
                </a:srgbClr>
              </a:solidFill>
            </p:spPr>
          </p:sp>
          <p:sp>
            <p:nvSpPr>
              <p:cNvPr name="TextBox 6" id="6"/>
              <p:cNvSpPr txBox="true"/>
              <p:nvPr/>
            </p:nvSpPr>
            <p:spPr>
              <a:xfrm>
                <a:off x="0" y="-38100"/>
                <a:ext cx="4351098" cy="2385419"/>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1331914" y="299934"/>
              <a:ext cx="20461762" cy="1520826"/>
            </a:xfrm>
            <a:prstGeom prst="rect">
              <a:avLst/>
            </a:prstGeom>
          </p:spPr>
          <p:txBody>
            <a:bodyPr anchor="t" rtlCol="false" tIns="0" lIns="0" bIns="0" rIns="0">
              <a:spAutoFit/>
            </a:bodyPr>
            <a:lstStyle/>
            <a:p>
              <a:pPr algn="l">
                <a:lnSpc>
                  <a:spcPts val="8400"/>
                </a:lnSpc>
              </a:pPr>
              <a:r>
                <a:rPr lang="en-US" sz="8000" b="true">
                  <a:solidFill>
                    <a:srgbClr val="54565A">
                      <a:alpha val="96863"/>
                    </a:srgbClr>
                  </a:solidFill>
                  <a:latin typeface="Neue Montreal Bold"/>
                  <a:ea typeface="Neue Montreal Bold"/>
                  <a:cs typeface="Neue Montreal Bold"/>
                  <a:sym typeface="Neue Montreal Bold"/>
                </a:rPr>
                <a:t>Discovery Moment</a:t>
              </a:r>
            </a:p>
          </p:txBody>
        </p:sp>
        <p:sp>
          <p:nvSpPr>
            <p:cNvPr name="TextBox 8" id="8"/>
            <p:cNvSpPr txBox="true"/>
            <p:nvPr/>
          </p:nvSpPr>
          <p:spPr>
            <a:xfrm rot="0">
              <a:off x="1331914" y="2114396"/>
              <a:ext cx="18350260" cy="9036685"/>
            </a:xfrm>
            <a:prstGeom prst="rect">
              <a:avLst/>
            </a:prstGeom>
          </p:spPr>
          <p:txBody>
            <a:bodyPr anchor="t" rtlCol="false" tIns="0" lIns="0" bIns="0" rIns="0">
              <a:spAutoFit/>
            </a:bodyPr>
            <a:lstStyle/>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Trigger:</a:t>
              </a:r>
              <a:r>
                <a:rPr lang="en-US" sz="3000" spc="30">
                  <a:solidFill>
                    <a:srgbClr val="54565A">
                      <a:alpha val="96863"/>
                    </a:srgbClr>
                  </a:solidFill>
                  <a:latin typeface="Neue Montreal"/>
                  <a:ea typeface="Neue Montreal"/>
                  <a:cs typeface="Neue Montreal"/>
                  <a:sym typeface="Neue Montreal"/>
                </a:rPr>
                <a:t> Early browsing / passive exposure windows.</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Strategic Importance</a:t>
              </a:r>
              <a:r>
                <a:rPr lang="en-US" sz="3000" spc="30">
                  <a:solidFill>
                    <a:srgbClr val="54565A">
                      <a:alpha val="96863"/>
                    </a:srgbClr>
                  </a:solidFill>
                  <a:latin typeface="Neue Montreal"/>
                  <a:ea typeface="Neue Montreal"/>
                  <a:cs typeface="Neue Montreal"/>
                  <a:sym typeface="Neue Montreal"/>
                </a:rPr>
                <a:t>: Do RX partner brands enter the consideration set?</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Member Mind-State:</a:t>
              </a:r>
              <a:r>
                <a:rPr lang="en-US" sz="3000" spc="30">
                  <a:solidFill>
                    <a:srgbClr val="54565A">
                      <a:alpha val="96863"/>
                    </a:srgbClr>
                  </a:solidFill>
                  <a:latin typeface="Neue Montreal"/>
                  <a:ea typeface="Neue Montreal"/>
                  <a:cs typeface="Neue Montreal"/>
                  <a:sym typeface="Neue Montreal"/>
                </a:rPr>
                <a:t> Where does acceleration apply?</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Behavior We Want</a:t>
              </a:r>
              <a:r>
                <a:rPr lang="en-US" sz="3000" spc="30">
                  <a:solidFill>
                    <a:srgbClr val="54565A">
                      <a:alpha val="96863"/>
                    </a:srgbClr>
                  </a:solidFill>
                  <a:latin typeface="Neue Montreal"/>
                  <a:ea typeface="Neue Montreal"/>
                  <a:cs typeface="Neue Montreal"/>
                  <a:sym typeface="Neue Montreal"/>
                </a:rPr>
                <a:t>: Member can recall a short set of RX brands per category.</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Hook</a:t>
              </a:r>
              <a:r>
                <a:rPr lang="en-US" sz="3000" spc="30">
                  <a:solidFill>
                    <a:srgbClr val="54565A">
                      <a:alpha val="96863"/>
                    </a:srgbClr>
                  </a:solidFill>
                  <a:latin typeface="Neue Montreal"/>
                  <a:ea typeface="Neue Montreal"/>
                  <a:cs typeface="Neue Montreal"/>
                  <a:sym typeface="Neue Montreal"/>
                </a:rPr>
                <a:t>: Memory Anchors (3–5 partners, category clusters) </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Assets</a:t>
              </a:r>
              <a:r>
                <a:rPr lang="en-US" sz="3000" spc="30">
                  <a:solidFill>
                    <a:srgbClr val="54565A">
                      <a:alpha val="96863"/>
                    </a:srgbClr>
                  </a:solidFill>
                  <a:latin typeface="Neue Montreal"/>
                  <a:ea typeface="Neue Montreal"/>
                  <a:cs typeface="Neue Montreal"/>
                  <a:sym typeface="Neue Montreal"/>
                </a:rPr>
                <a:t>: </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Spaces: Amex Kiosk, Luxury Partner Stores, Lounge</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Physical: In-flight magazine.</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Digital: </a:t>
              </a:r>
              <a:r>
                <a:rPr lang="en-US" sz="3000" spc="30">
                  <a:solidFill>
                    <a:srgbClr val="54565A">
                      <a:alpha val="96863"/>
                    </a:srgbClr>
                  </a:solidFill>
                  <a:latin typeface="Neue Montreal"/>
                  <a:ea typeface="Neue Montreal"/>
                  <a:cs typeface="Neue Montreal"/>
                  <a:sym typeface="Neue Montreal"/>
                </a:rPr>
                <a:t>Experiences App, Amex Card App, Emailer, Social,  </a:t>
              </a:r>
            </a:p>
          </p:txBody>
        </p:sp>
      </p:gr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4634806" y="-3923535"/>
            <a:ext cx="23098854" cy="14210535"/>
          </a:xfrm>
          <a:custGeom>
            <a:avLst/>
            <a:gdLst/>
            <a:ahLst/>
            <a:cxnLst/>
            <a:rect r="r" b="b" t="t" l="l"/>
            <a:pathLst>
              <a:path h="14210535" w="23098854">
                <a:moveTo>
                  <a:pt x="0" y="0"/>
                </a:moveTo>
                <a:lnTo>
                  <a:pt x="23098853" y="0"/>
                </a:lnTo>
                <a:lnTo>
                  <a:pt x="23098853" y="14210535"/>
                </a:lnTo>
                <a:lnTo>
                  <a:pt x="0" y="14210535"/>
                </a:lnTo>
                <a:lnTo>
                  <a:pt x="0" y="0"/>
                </a:lnTo>
                <a:close/>
              </a:path>
            </a:pathLst>
          </a:custGeom>
          <a:blipFill>
            <a:blip r:embed="rId2"/>
            <a:stretch>
              <a:fillRect l="0" t="-8297" r="0" b="0"/>
            </a:stretch>
          </a:blipFill>
        </p:spPr>
      </p:sp>
      <p:grpSp>
        <p:nvGrpSpPr>
          <p:cNvPr name="Group 3" id="3"/>
          <p:cNvGrpSpPr/>
          <p:nvPr/>
        </p:nvGrpSpPr>
        <p:grpSpPr>
          <a:xfrm rot="0">
            <a:off x="883713" y="687262"/>
            <a:ext cx="16520575" cy="8912475"/>
            <a:chOff x="0" y="0"/>
            <a:chExt cx="22027433" cy="11883300"/>
          </a:xfrm>
        </p:grpSpPr>
        <p:grpSp>
          <p:nvGrpSpPr>
            <p:cNvPr name="Group 4" id="4"/>
            <p:cNvGrpSpPr/>
            <p:nvPr/>
          </p:nvGrpSpPr>
          <p:grpSpPr>
            <a:xfrm rot="0">
              <a:off x="0" y="0"/>
              <a:ext cx="22027433" cy="11883300"/>
              <a:chOff x="0" y="0"/>
              <a:chExt cx="4351098" cy="2347319"/>
            </a:xfrm>
          </p:grpSpPr>
          <p:sp>
            <p:nvSpPr>
              <p:cNvPr name="Freeform 5" id="5"/>
              <p:cNvSpPr/>
              <p:nvPr/>
            </p:nvSpPr>
            <p:spPr>
              <a:xfrm flipH="false" flipV="false" rot="0">
                <a:off x="0" y="0"/>
                <a:ext cx="4351098" cy="2347319"/>
              </a:xfrm>
              <a:custGeom>
                <a:avLst/>
                <a:gdLst/>
                <a:ahLst/>
                <a:cxnLst/>
                <a:rect r="r" b="b" t="t" l="l"/>
                <a:pathLst>
                  <a:path h="2347319" w="4351098">
                    <a:moveTo>
                      <a:pt x="23431" y="0"/>
                    </a:moveTo>
                    <a:lnTo>
                      <a:pt x="4327667" y="0"/>
                    </a:lnTo>
                    <a:cubicBezTo>
                      <a:pt x="4333881" y="0"/>
                      <a:pt x="4339841" y="2469"/>
                      <a:pt x="4344235" y="6863"/>
                    </a:cubicBezTo>
                    <a:cubicBezTo>
                      <a:pt x="4348630" y="11257"/>
                      <a:pt x="4351098" y="17217"/>
                      <a:pt x="4351098" y="23431"/>
                    </a:cubicBezTo>
                    <a:lnTo>
                      <a:pt x="4351098" y="2323887"/>
                    </a:lnTo>
                    <a:cubicBezTo>
                      <a:pt x="4351098" y="2336828"/>
                      <a:pt x="4340608" y="2347319"/>
                      <a:pt x="4327667" y="2347319"/>
                    </a:cubicBezTo>
                    <a:lnTo>
                      <a:pt x="23431" y="2347319"/>
                    </a:lnTo>
                    <a:cubicBezTo>
                      <a:pt x="17217" y="2347319"/>
                      <a:pt x="11257" y="2344850"/>
                      <a:pt x="6863" y="2340456"/>
                    </a:cubicBezTo>
                    <a:cubicBezTo>
                      <a:pt x="2469" y="2336061"/>
                      <a:pt x="0" y="2330102"/>
                      <a:pt x="0" y="2323887"/>
                    </a:cubicBezTo>
                    <a:lnTo>
                      <a:pt x="0" y="23431"/>
                    </a:lnTo>
                    <a:cubicBezTo>
                      <a:pt x="0" y="10490"/>
                      <a:pt x="10490" y="0"/>
                      <a:pt x="23431" y="0"/>
                    </a:cubicBezTo>
                    <a:close/>
                  </a:path>
                </a:pathLst>
              </a:custGeom>
              <a:solidFill>
                <a:srgbClr val="E9E9E9">
                  <a:alpha val="96863"/>
                </a:srgbClr>
              </a:solidFill>
            </p:spPr>
          </p:sp>
          <p:sp>
            <p:nvSpPr>
              <p:cNvPr name="TextBox 6" id="6"/>
              <p:cNvSpPr txBox="true"/>
              <p:nvPr/>
            </p:nvSpPr>
            <p:spPr>
              <a:xfrm>
                <a:off x="0" y="-38100"/>
                <a:ext cx="4351098" cy="2385419"/>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1331914" y="299934"/>
              <a:ext cx="20461762" cy="1520826"/>
            </a:xfrm>
            <a:prstGeom prst="rect">
              <a:avLst/>
            </a:prstGeom>
          </p:spPr>
          <p:txBody>
            <a:bodyPr anchor="t" rtlCol="false" tIns="0" lIns="0" bIns="0" rIns="0">
              <a:spAutoFit/>
            </a:bodyPr>
            <a:lstStyle/>
            <a:p>
              <a:pPr algn="l">
                <a:lnSpc>
                  <a:spcPts val="8400"/>
                </a:lnSpc>
              </a:pPr>
              <a:r>
                <a:rPr lang="en-US" sz="8000" b="true">
                  <a:solidFill>
                    <a:srgbClr val="54565A">
                      <a:alpha val="96863"/>
                    </a:srgbClr>
                  </a:solidFill>
                  <a:latin typeface="Neue Montreal Bold"/>
                  <a:ea typeface="Neue Montreal Bold"/>
                  <a:cs typeface="Neue Montreal Bold"/>
                  <a:sym typeface="Neue Montreal Bold"/>
                </a:rPr>
                <a:t>Intent Moment</a:t>
              </a:r>
            </a:p>
          </p:txBody>
        </p:sp>
        <p:sp>
          <p:nvSpPr>
            <p:cNvPr name="TextBox 8" id="8"/>
            <p:cNvSpPr txBox="true"/>
            <p:nvPr/>
          </p:nvSpPr>
          <p:spPr>
            <a:xfrm rot="0">
              <a:off x="1331914" y="2114396"/>
              <a:ext cx="18350260" cy="9036685"/>
            </a:xfrm>
            <a:prstGeom prst="rect">
              <a:avLst/>
            </a:prstGeom>
          </p:spPr>
          <p:txBody>
            <a:bodyPr anchor="t" rtlCol="false" tIns="0" lIns="0" bIns="0" rIns="0">
              <a:spAutoFit/>
            </a:bodyPr>
            <a:lstStyle/>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Trigger:</a:t>
              </a:r>
              <a:r>
                <a:rPr lang="en-US" sz="3000" spc="30">
                  <a:solidFill>
                    <a:srgbClr val="54565A">
                      <a:alpha val="96863"/>
                    </a:srgbClr>
                  </a:solidFill>
                  <a:latin typeface="Neue Montreal"/>
                  <a:ea typeface="Neue Montreal"/>
                  <a:cs typeface="Neue Montreal"/>
                  <a:sym typeface="Neue Montreal"/>
                </a:rPr>
                <a:t> Events, Days, Travel season, Festival etc.</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Strategic Importance</a:t>
              </a:r>
              <a:r>
                <a:rPr lang="en-US" sz="3000" spc="30">
                  <a:solidFill>
                    <a:srgbClr val="54565A">
                      <a:alpha val="96863"/>
                    </a:srgbClr>
                  </a:solidFill>
                  <a:latin typeface="Neue Montreal"/>
                  <a:ea typeface="Neue Montreal"/>
                  <a:cs typeface="Neue Montreal"/>
                  <a:sym typeface="Neue Montreal"/>
                </a:rPr>
                <a:t>: The member is about to choose a brand /partner.</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Member Mind-State:</a:t>
              </a:r>
              <a:r>
                <a:rPr lang="en-US" sz="3000" spc="30">
                  <a:solidFill>
                    <a:srgbClr val="54565A">
                      <a:alpha val="96863"/>
                    </a:srgbClr>
                  </a:solidFill>
                  <a:latin typeface="Neue Montreal"/>
                  <a:ea typeface="Neue Montreal"/>
                  <a:cs typeface="Neue Montreal"/>
                  <a:sym typeface="Neue Montreal"/>
                </a:rPr>
                <a:t> Is this the best product/ brand for me?  Best offer?</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Behavior We Want</a:t>
              </a:r>
              <a:r>
                <a:rPr lang="en-US" sz="3000" spc="30">
                  <a:solidFill>
                    <a:srgbClr val="54565A">
                      <a:alpha val="96863"/>
                    </a:srgbClr>
                  </a:solidFill>
                  <a:latin typeface="Neue Montreal"/>
                  <a:ea typeface="Neue Montreal"/>
                  <a:cs typeface="Neue Montreal"/>
                  <a:sym typeface="Neue Montreal"/>
                </a:rPr>
                <a:t>: Member checks RX partner shortlist before selecting</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Hook</a:t>
              </a:r>
              <a:r>
                <a:rPr lang="en-US" sz="3000" spc="30">
                  <a:solidFill>
                    <a:srgbClr val="54565A">
                      <a:alpha val="96863"/>
                    </a:srgbClr>
                  </a:solidFill>
                  <a:latin typeface="Neue Montreal"/>
                  <a:ea typeface="Neue Montreal"/>
                  <a:cs typeface="Neue Montreal"/>
                  <a:sym typeface="Neue Montreal"/>
                </a:rPr>
                <a:t>: Timely Relevance + Convenience </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Assets</a:t>
              </a:r>
              <a:r>
                <a:rPr lang="en-US" sz="3000" spc="30">
                  <a:solidFill>
                    <a:srgbClr val="54565A">
                      <a:alpha val="96863"/>
                    </a:srgbClr>
                  </a:solidFill>
                  <a:latin typeface="Neue Montreal"/>
                  <a:ea typeface="Neue Montreal"/>
                  <a:cs typeface="Neue Montreal"/>
                  <a:sym typeface="Neue Montreal"/>
                </a:rPr>
                <a:t>: </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Spaces: Amex Events, Lounge</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Digital: Push notifications, Experiences App, Emailer, Partner platforms</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Concierge Call </a:t>
              </a:r>
            </a:p>
          </p:txBody>
        </p:sp>
      </p:gr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4634806" y="-3923535"/>
            <a:ext cx="23098854" cy="14210535"/>
          </a:xfrm>
          <a:custGeom>
            <a:avLst/>
            <a:gdLst/>
            <a:ahLst/>
            <a:cxnLst/>
            <a:rect r="r" b="b" t="t" l="l"/>
            <a:pathLst>
              <a:path h="14210535" w="23098854">
                <a:moveTo>
                  <a:pt x="0" y="0"/>
                </a:moveTo>
                <a:lnTo>
                  <a:pt x="23098853" y="0"/>
                </a:lnTo>
                <a:lnTo>
                  <a:pt x="23098853" y="14210535"/>
                </a:lnTo>
                <a:lnTo>
                  <a:pt x="0" y="14210535"/>
                </a:lnTo>
                <a:lnTo>
                  <a:pt x="0" y="0"/>
                </a:lnTo>
                <a:close/>
              </a:path>
            </a:pathLst>
          </a:custGeom>
          <a:blipFill>
            <a:blip r:embed="rId2"/>
            <a:stretch>
              <a:fillRect l="0" t="-71799" r="0" b="-71799"/>
            </a:stretch>
          </a:blipFill>
        </p:spPr>
      </p:sp>
      <p:grpSp>
        <p:nvGrpSpPr>
          <p:cNvPr name="Group 3" id="3"/>
          <p:cNvGrpSpPr/>
          <p:nvPr/>
        </p:nvGrpSpPr>
        <p:grpSpPr>
          <a:xfrm rot="0">
            <a:off x="883713" y="687262"/>
            <a:ext cx="16520575" cy="8912475"/>
            <a:chOff x="0" y="0"/>
            <a:chExt cx="22027433" cy="11883300"/>
          </a:xfrm>
        </p:grpSpPr>
        <p:grpSp>
          <p:nvGrpSpPr>
            <p:cNvPr name="Group 4" id="4"/>
            <p:cNvGrpSpPr/>
            <p:nvPr/>
          </p:nvGrpSpPr>
          <p:grpSpPr>
            <a:xfrm rot="0">
              <a:off x="0" y="0"/>
              <a:ext cx="22027433" cy="11883300"/>
              <a:chOff x="0" y="0"/>
              <a:chExt cx="4351098" cy="2347319"/>
            </a:xfrm>
          </p:grpSpPr>
          <p:sp>
            <p:nvSpPr>
              <p:cNvPr name="Freeform 5" id="5"/>
              <p:cNvSpPr/>
              <p:nvPr/>
            </p:nvSpPr>
            <p:spPr>
              <a:xfrm flipH="false" flipV="false" rot="0">
                <a:off x="0" y="0"/>
                <a:ext cx="4351098" cy="2347319"/>
              </a:xfrm>
              <a:custGeom>
                <a:avLst/>
                <a:gdLst/>
                <a:ahLst/>
                <a:cxnLst/>
                <a:rect r="r" b="b" t="t" l="l"/>
                <a:pathLst>
                  <a:path h="2347319" w="4351098">
                    <a:moveTo>
                      <a:pt x="23431" y="0"/>
                    </a:moveTo>
                    <a:lnTo>
                      <a:pt x="4327667" y="0"/>
                    </a:lnTo>
                    <a:cubicBezTo>
                      <a:pt x="4333881" y="0"/>
                      <a:pt x="4339841" y="2469"/>
                      <a:pt x="4344235" y="6863"/>
                    </a:cubicBezTo>
                    <a:cubicBezTo>
                      <a:pt x="4348630" y="11257"/>
                      <a:pt x="4351098" y="17217"/>
                      <a:pt x="4351098" y="23431"/>
                    </a:cubicBezTo>
                    <a:lnTo>
                      <a:pt x="4351098" y="2323887"/>
                    </a:lnTo>
                    <a:cubicBezTo>
                      <a:pt x="4351098" y="2336828"/>
                      <a:pt x="4340608" y="2347319"/>
                      <a:pt x="4327667" y="2347319"/>
                    </a:cubicBezTo>
                    <a:lnTo>
                      <a:pt x="23431" y="2347319"/>
                    </a:lnTo>
                    <a:cubicBezTo>
                      <a:pt x="17217" y="2347319"/>
                      <a:pt x="11257" y="2344850"/>
                      <a:pt x="6863" y="2340456"/>
                    </a:cubicBezTo>
                    <a:cubicBezTo>
                      <a:pt x="2469" y="2336061"/>
                      <a:pt x="0" y="2330102"/>
                      <a:pt x="0" y="2323887"/>
                    </a:cubicBezTo>
                    <a:lnTo>
                      <a:pt x="0" y="23431"/>
                    </a:lnTo>
                    <a:cubicBezTo>
                      <a:pt x="0" y="10490"/>
                      <a:pt x="10490" y="0"/>
                      <a:pt x="23431" y="0"/>
                    </a:cubicBezTo>
                    <a:close/>
                  </a:path>
                </a:pathLst>
              </a:custGeom>
              <a:solidFill>
                <a:srgbClr val="E9E9E9">
                  <a:alpha val="93725"/>
                </a:srgbClr>
              </a:solidFill>
            </p:spPr>
          </p:sp>
          <p:sp>
            <p:nvSpPr>
              <p:cNvPr name="TextBox 6" id="6"/>
              <p:cNvSpPr txBox="true"/>
              <p:nvPr/>
            </p:nvSpPr>
            <p:spPr>
              <a:xfrm>
                <a:off x="0" y="-38100"/>
                <a:ext cx="4351098" cy="2385419"/>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1331914" y="299934"/>
              <a:ext cx="20461762" cy="1520826"/>
            </a:xfrm>
            <a:prstGeom prst="rect">
              <a:avLst/>
            </a:prstGeom>
          </p:spPr>
          <p:txBody>
            <a:bodyPr anchor="t" rtlCol="false" tIns="0" lIns="0" bIns="0" rIns="0">
              <a:spAutoFit/>
            </a:bodyPr>
            <a:lstStyle/>
            <a:p>
              <a:pPr algn="l">
                <a:lnSpc>
                  <a:spcPts val="8400"/>
                </a:lnSpc>
              </a:pPr>
              <a:r>
                <a:rPr lang="en-US" sz="8000" b="true">
                  <a:solidFill>
                    <a:srgbClr val="54565A">
                      <a:alpha val="96863"/>
                    </a:srgbClr>
                  </a:solidFill>
                  <a:latin typeface="Neue Montreal Bold"/>
                  <a:ea typeface="Neue Montreal Bold"/>
                  <a:cs typeface="Neue Montreal Bold"/>
                  <a:sym typeface="Neue Montreal Bold"/>
                </a:rPr>
                <a:t>Choice Moment</a:t>
              </a:r>
            </a:p>
          </p:txBody>
        </p:sp>
        <p:sp>
          <p:nvSpPr>
            <p:cNvPr name="TextBox 8" id="8"/>
            <p:cNvSpPr txBox="true"/>
            <p:nvPr/>
          </p:nvSpPr>
          <p:spPr>
            <a:xfrm rot="0">
              <a:off x="1331914" y="2114396"/>
              <a:ext cx="18350260" cy="9036685"/>
            </a:xfrm>
            <a:prstGeom prst="rect">
              <a:avLst/>
            </a:prstGeom>
          </p:spPr>
          <p:txBody>
            <a:bodyPr anchor="t" rtlCol="false" tIns="0" lIns="0" bIns="0" rIns="0">
              <a:spAutoFit/>
            </a:bodyPr>
            <a:lstStyle/>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Trigger:</a:t>
              </a:r>
              <a:r>
                <a:rPr lang="en-US" sz="3000" spc="30">
                  <a:solidFill>
                    <a:srgbClr val="54565A">
                      <a:alpha val="96863"/>
                    </a:srgbClr>
                  </a:solidFill>
                  <a:latin typeface="Neue Montreal"/>
                  <a:ea typeface="Neue Montreal"/>
                  <a:cs typeface="Neue Montreal"/>
                  <a:sym typeface="Neue Montreal"/>
                </a:rPr>
                <a:t> At the point of booking/checkout/selection</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Strategic Importance</a:t>
              </a:r>
              <a:r>
                <a:rPr lang="en-US" sz="3000" spc="30">
                  <a:solidFill>
                    <a:srgbClr val="54565A">
                      <a:alpha val="96863"/>
                    </a:srgbClr>
                  </a:solidFill>
                  <a:latin typeface="Neue Montreal"/>
                  <a:ea typeface="Neue Montreal"/>
                  <a:cs typeface="Neue Montreal"/>
                  <a:sym typeface="Neue Montreal"/>
                </a:rPr>
                <a:t>: Amex Card is chosen or not.</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Member Mind-State:</a:t>
              </a:r>
              <a:r>
                <a:rPr lang="en-US" sz="3000" spc="30">
                  <a:solidFill>
                    <a:srgbClr val="54565A">
                      <a:alpha val="96863"/>
                    </a:srgbClr>
                  </a:solidFill>
                  <a:latin typeface="Neue Montreal"/>
                  <a:ea typeface="Neue Montreal"/>
                  <a:cs typeface="Neue Montreal"/>
                  <a:sym typeface="Neue Montreal"/>
                </a:rPr>
                <a:t> Is this best payment mode, anything better?</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Behavior We Want</a:t>
              </a:r>
              <a:r>
                <a:rPr lang="en-US" sz="3000" spc="30">
                  <a:solidFill>
                    <a:srgbClr val="54565A">
                      <a:alpha val="96863"/>
                    </a:srgbClr>
                  </a:solidFill>
                  <a:latin typeface="Neue Montreal"/>
                  <a:ea typeface="Neue Montreal"/>
                  <a:cs typeface="Neue Montreal"/>
                  <a:sym typeface="Neue Montreal"/>
                </a:rPr>
                <a:t>: Member chooses an RX partner brand over a non-partner alternative</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Hook</a:t>
              </a:r>
              <a:r>
                <a:rPr lang="en-US" sz="3000" spc="30">
                  <a:solidFill>
                    <a:srgbClr val="54565A">
                      <a:alpha val="96863"/>
                    </a:srgbClr>
                  </a:solidFill>
                  <a:latin typeface="Neue Montreal"/>
                  <a:ea typeface="Neue Montreal"/>
                  <a:cs typeface="Neue Montreal"/>
                  <a:sym typeface="Neue Montreal"/>
                </a:rPr>
                <a:t>: Gain Framing With RX partner </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Assets</a:t>
              </a:r>
              <a:r>
                <a:rPr lang="en-US" sz="3000" spc="30">
                  <a:solidFill>
                    <a:srgbClr val="54565A">
                      <a:alpha val="96863"/>
                    </a:srgbClr>
                  </a:solidFill>
                  <a:latin typeface="Neue Montreal"/>
                  <a:ea typeface="Neue Montreal"/>
                  <a:cs typeface="Neue Montreal"/>
                  <a:sym typeface="Neue Montreal"/>
                </a:rPr>
                <a:t>: </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 Spaces: Luxury partner stores</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Digital: </a:t>
              </a:r>
              <a:r>
                <a:rPr lang="en-US" sz="3000" spc="30">
                  <a:solidFill>
                    <a:srgbClr val="54565A">
                      <a:alpha val="96863"/>
                    </a:srgbClr>
                  </a:solidFill>
                  <a:latin typeface="Neue Montreal"/>
                  <a:ea typeface="Neue Montreal"/>
                  <a:cs typeface="Neue Montreal"/>
                  <a:sym typeface="Neue Montreal"/>
                </a:rPr>
                <a:t>Partner platforms</a:t>
              </a:r>
            </a:p>
          </p:txBody>
        </p:sp>
      </p:gr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4634806" y="-3923535"/>
            <a:ext cx="23098854" cy="14210535"/>
          </a:xfrm>
          <a:custGeom>
            <a:avLst/>
            <a:gdLst/>
            <a:ahLst/>
            <a:cxnLst/>
            <a:rect r="r" b="b" t="t" l="l"/>
            <a:pathLst>
              <a:path h="14210535" w="23098854">
                <a:moveTo>
                  <a:pt x="0" y="0"/>
                </a:moveTo>
                <a:lnTo>
                  <a:pt x="23098853" y="0"/>
                </a:lnTo>
                <a:lnTo>
                  <a:pt x="23098853" y="14210535"/>
                </a:lnTo>
                <a:lnTo>
                  <a:pt x="0" y="14210535"/>
                </a:lnTo>
                <a:lnTo>
                  <a:pt x="0" y="0"/>
                </a:lnTo>
                <a:close/>
              </a:path>
            </a:pathLst>
          </a:custGeom>
          <a:blipFill>
            <a:blip r:embed="rId2"/>
            <a:stretch>
              <a:fillRect l="-4203" t="0" r="-4203" b="0"/>
            </a:stretch>
          </a:blipFill>
        </p:spPr>
      </p:sp>
      <p:grpSp>
        <p:nvGrpSpPr>
          <p:cNvPr name="Group 3" id="3"/>
          <p:cNvGrpSpPr/>
          <p:nvPr/>
        </p:nvGrpSpPr>
        <p:grpSpPr>
          <a:xfrm rot="0">
            <a:off x="883713" y="1449262"/>
            <a:ext cx="16520575" cy="7388475"/>
            <a:chOff x="0" y="0"/>
            <a:chExt cx="22027433" cy="9851300"/>
          </a:xfrm>
        </p:grpSpPr>
        <p:grpSp>
          <p:nvGrpSpPr>
            <p:cNvPr name="Group 4" id="4"/>
            <p:cNvGrpSpPr/>
            <p:nvPr/>
          </p:nvGrpSpPr>
          <p:grpSpPr>
            <a:xfrm rot="0">
              <a:off x="0" y="0"/>
              <a:ext cx="22027433" cy="9851300"/>
              <a:chOff x="0" y="0"/>
              <a:chExt cx="4351098" cy="1945936"/>
            </a:xfrm>
          </p:grpSpPr>
          <p:sp>
            <p:nvSpPr>
              <p:cNvPr name="Freeform 5" id="5"/>
              <p:cNvSpPr/>
              <p:nvPr/>
            </p:nvSpPr>
            <p:spPr>
              <a:xfrm flipH="false" flipV="false" rot="0">
                <a:off x="0" y="0"/>
                <a:ext cx="4351098" cy="1945936"/>
              </a:xfrm>
              <a:custGeom>
                <a:avLst/>
                <a:gdLst/>
                <a:ahLst/>
                <a:cxnLst/>
                <a:rect r="r" b="b" t="t" l="l"/>
                <a:pathLst>
                  <a:path h="1945936" w="4351098">
                    <a:moveTo>
                      <a:pt x="23431" y="0"/>
                    </a:moveTo>
                    <a:lnTo>
                      <a:pt x="4327667" y="0"/>
                    </a:lnTo>
                    <a:cubicBezTo>
                      <a:pt x="4333881" y="0"/>
                      <a:pt x="4339841" y="2469"/>
                      <a:pt x="4344235" y="6863"/>
                    </a:cubicBezTo>
                    <a:cubicBezTo>
                      <a:pt x="4348630" y="11257"/>
                      <a:pt x="4351098" y="17217"/>
                      <a:pt x="4351098" y="23431"/>
                    </a:cubicBezTo>
                    <a:lnTo>
                      <a:pt x="4351098" y="1922505"/>
                    </a:lnTo>
                    <a:cubicBezTo>
                      <a:pt x="4351098" y="1935445"/>
                      <a:pt x="4340608" y="1945936"/>
                      <a:pt x="4327667" y="1945936"/>
                    </a:cubicBezTo>
                    <a:lnTo>
                      <a:pt x="23431" y="1945936"/>
                    </a:lnTo>
                    <a:cubicBezTo>
                      <a:pt x="10490" y="1945936"/>
                      <a:pt x="0" y="1935445"/>
                      <a:pt x="0" y="1922505"/>
                    </a:cubicBezTo>
                    <a:lnTo>
                      <a:pt x="0" y="23431"/>
                    </a:lnTo>
                    <a:cubicBezTo>
                      <a:pt x="0" y="10490"/>
                      <a:pt x="10490" y="0"/>
                      <a:pt x="23431" y="0"/>
                    </a:cubicBezTo>
                    <a:close/>
                  </a:path>
                </a:pathLst>
              </a:custGeom>
              <a:solidFill>
                <a:srgbClr val="E9E9E9">
                  <a:alpha val="96863"/>
                </a:srgbClr>
              </a:solidFill>
            </p:spPr>
          </p:sp>
          <p:sp>
            <p:nvSpPr>
              <p:cNvPr name="TextBox 6" id="6"/>
              <p:cNvSpPr txBox="true"/>
              <p:nvPr/>
            </p:nvSpPr>
            <p:spPr>
              <a:xfrm>
                <a:off x="0" y="-38100"/>
                <a:ext cx="4351098" cy="1984036"/>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1331914" y="299934"/>
              <a:ext cx="20461762" cy="1520826"/>
            </a:xfrm>
            <a:prstGeom prst="rect">
              <a:avLst/>
            </a:prstGeom>
          </p:spPr>
          <p:txBody>
            <a:bodyPr anchor="t" rtlCol="false" tIns="0" lIns="0" bIns="0" rIns="0">
              <a:spAutoFit/>
            </a:bodyPr>
            <a:lstStyle/>
            <a:p>
              <a:pPr algn="l">
                <a:lnSpc>
                  <a:spcPts val="8400"/>
                </a:lnSpc>
              </a:pPr>
              <a:r>
                <a:rPr lang="en-US" sz="8000" b="true">
                  <a:solidFill>
                    <a:srgbClr val="54565A">
                      <a:alpha val="96863"/>
                    </a:srgbClr>
                  </a:solidFill>
                  <a:latin typeface="Neue Montreal Bold"/>
                  <a:ea typeface="Neue Montreal Bold"/>
                  <a:cs typeface="Neue Montreal Bold"/>
                  <a:sym typeface="Neue Montreal Bold"/>
                </a:rPr>
                <a:t>Proof Moment</a:t>
              </a:r>
            </a:p>
          </p:txBody>
        </p:sp>
        <p:sp>
          <p:nvSpPr>
            <p:cNvPr name="TextBox 8" id="8"/>
            <p:cNvSpPr txBox="true"/>
            <p:nvPr/>
          </p:nvSpPr>
          <p:spPr>
            <a:xfrm rot="0">
              <a:off x="1331914" y="2114396"/>
              <a:ext cx="18350260" cy="7004685"/>
            </a:xfrm>
            <a:prstGeom prst="rect">
              <a:avLst/>
            </a:prstGeom>
          </p:spPr>
          <p:txBody>
            <a:bodyPr anchor="t" rtlCol="false" tIns="0" lIns="0" bIns="0" rIns="0">
              <a:spAutoFit/>
            </a:bodyPr>
            <a:lstStyle/>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Trigger:</a:t>
              </a:r>
              <a:r>
                <a:rPr lang="en-US" sz="3000" spc="30">
                  <a:solidFill>
                    <a:srgbClr val="54565A">
                      <a:alpha val="96863"/>
                    </a:srgbClr>
                  </a:solidFill>
                  <a:latin typeface="Neue Montreal"/>
                  <a:ea typeface="Neue Montreal"/>
                  <a:cs typeface="Neue Montreal"/>
                  <a:sym typeface="Neue Montreal"/>
                </a:rPr>
                <a:t> Right after transaction / reward credited</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Strategic Importance</a:t>
              </a:r>
              <a:r>
                <a:rPr lang="en-US" sz="3000" spc="30">
                  <a:solidFill>
                    <a:srgbClr val="54565A">
                      <a:alpha val="96863"/>
                    </a:srgbClr>
                  </a:solidFill>
                  <a:latin typeface="Neue Montreal"/>
                  <a:ea typeface="Neue Montreal"/>
                  <a:cs typeface="Neue Montreal"/>
                  <a:sym typeface="Neue Montreal"/>
                </a:rPr>
                <a:t>: Reinforcement - the member feel the program works.</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Member Mind-State:</a:t>
              </a:r>
              <a:r>
                <a:rPr lang="en-US" sz="3000" spc="30">
                  <a:solidFill>
                    <a:srgbClr val="54565A">
                      <a:alpha val="96863"/>
                    </a:srgbClr>
                  </a:solidFill>
                  <a:latin typeface="Neue Montreal"/>
                  <a:ea typeface="Neue Montreal"/>
                  <a:cs typeface="Neue Montreal"/>
                  <a:sym typeface="Neue Montreal"/>
                </a:rPr>
                <a:t> What kind of rewards actually earned?</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Behavior We Want</a:t>
              </a:r>
              <a:r>
                <a:rPr lang="en-US" sz="3000" spc="30">
                  <a:solidFill>
                    <a:srgbClr val="54565A">
                      <a:alpha val="96863"/>
                    </a:srgbClr>
                  </a:solidFill>
                  <a:latin typeface="Neue Montreal"/>
                  <a:ea typeface="Neue Montreal"/>
                  <a:cs typeface="Neue Montreal"/>
                  <a:sym typeface="Neue Montreal"/>
                </a:rPr>
                <a:t>: Member sees proof and feels rewarded for the choice</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Hook</a:t>
              </a:r>
              <a:r>
                <a:rPr lang="en-US" sz="3000" spc="30">
                  <a:solidFill>
                    <a:srgbClr val="54565A">
                      <a:alpha val="96863"/>
                    </a:srgbClr>
                  </a:solidFill>
                  <a:latin typeface="Neue Montreal"/>
                  <a:ea typeface="Neue Montreal"/>
                  <a:cs typeface="Neue Montreal"/>
                  <a:sym typeface="Neue Montreal"/>
                </a:rPr>
                <a:t>: Instant reward validation </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Assets</a:t>
              </a:r>
              <a:r>
                <a:rPr lang="en-US" sz="3000" spc="30">
                  <a:solidFill>
                    <a:srgbClr val="54565A">
                      <a:alpha val="96863"/>
                    </a:srgbClr>
                  </a:solidFill>
                  <a:latin typeface="Neue Montreal"/>
                  <a:ea typeface="Neue Montreal"/>
                  <a:cs typeface="Neue Montreal"/>
                  <a:sym typeface="Neue Montreal"/>
                </a:rPr>
                <a:t>: </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Digital: Push notification, App, Emailer</a:t>
              </a:r>
            </a:p>
          </p:txBody>
        </p:sp>
      </p:gr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4634806" y="-3923535"/>
            <a:ext cx="23098854" cy="14210535"/>
          </a:xfrm>
          <a:custGeom>
            <a:avLst/>
            <a:gdLst/>
            <a:ahLst/>
            <a:cxnLst/>
            <a:rect r="r" b="b" t="t" l="l"/>
            <a:pathLst>
              <a:path h="14210535" w="23098854">
                <a:moveTo>
                  <a:pt x="0" y="0"/>
                </a:moveTo>
                <a:lnTo>
                  <a:pt x="23098853" y="0"/>
                </a:lnTo>
                <a:lnTo>
                  <a:pt x="23098853" y="14210535"/>
                </a:lnTo>
                <a:lnTo>
                  <a:pt x="0" y="14210535"/>
                </a:lnTo>
                <a:lnTo>
                  <a:pt x="0" y="0"/>
                </a:lnTo>
                <a:close/>
              </a:path>
            </a:pathLst>
          </a:custGeom>
          <a:blipFill>
            <a:blip r:embed="rId2"/>
            <a:stretch>
              <a:fillRect l="0" t="-4148" r="0" b="-4148"/>
            </a:stretch>
          </a:blipFill>
        </p:spPr>
      </p:sp>
      <p:grpSp>
        <p:nvGrpSpPr>
          <p:cNvPr name="Group 3" id="3"/>
          <p:cNvGrpSpPr/>
          <p:nvPr/>
        </p:nvGrpSpPr>
        <p:grpSpPr>
          <a:xfrm rot="0">
            <a:off x="883713" y="687262"/>
            <a:ext cx="16520575" cy="8912475"/>
            <a:chOff x="0" y="0"/>
            <a:chExt cx="22027433" cy="11883300"/>
          </a:xfrm>
        </p:grpSpPr>
        <p:grpSp>
          <p:nvGrpSpPr>
            <p:cNvPr name="Group 4" id="4"/>
            <p:cNvGrpSpPr/>
            <p:nvPr/>
          </p:nvGrpSpPr>
          <p:grpSpPr>
            <a:xfrm rot="0">
              <a:off x="0" y="0"/>
              <a:ext cx="22027433" cy="11883300"/>
              <a:chOff x="0" y="0"/>
              <a:chExt cx="4351098" cy="2347319"/>
            </a:xfrm>
          </p:grpSpPr>
          <p:sp>
            <p:nvSpPr>
              <p:cNvPr name="Freeform 5" id="5"/>
              <p:cNvSpPr/>
              <p:nvPr/>
            </p:nvSpPr>
            <p:spPr>
              <a:xfrm flipH="false" flipV="false" rot="0">
                <a:off x="0" y="0"/>
                <a:ext cx="4351098" cy="2347319"/>
              </a:xfrm>
              <a:custGeom>
                <a:avLst/>
                <a:gdLst/>
                <a:ahLst/>
                <a:cxnLst/>
                <a:rect r="r" b="b" t="t" l="l"/>
                <a:pathLst>
                  <a:path h="2347319" w="4351098">
                    <a:moveTo>
                      <a:pt x="23431" y="0"/>
                    </a:moveTo>
                    <a:lnTo>
                      <a:pt x="4327667" y="0"/>
                    </a:lnTo>
                    <a:cubicBezTo>
                      <a:pt x="4333881" y="0"/>
                      <a:pt x="4339841" y="2469"/>
                      <a:pt x="4344235" y="6863"/>
                    </a:cubicBezTo>
                    <a:cubicBezTo>
                      <a:pt x="4348630" y="11257"/>
                      <a:pt x="4351098" y="17217"/>
                      <a:pt x="4351098" y="23431"/>
                    </a:cubicBezTo>
                    <a:lnTo>
                      <a:pt x="4351098" y="2323887"/>
                    </a:lnTo>
                    <a:cubicBezTo>
                      <a:pt x="4351098" y="2336828"/>
                      <a:pt x="4340608" y="2347319"/>
                      <a:pt x="4327667" y="2347319"/>
                    </a:cubicBezTo>
                    <a:lnTo>
                      <a:pt x="23431" y="2347319"/>
                    </a:lnTo>
                    <a:cubicBezTo>
                      <a:pt x="17217" y="2347319"/>
                      <a:pt x="11257" y="2344850"/>
                      <a:pt x="6863" y="2340456"/>
                    </a:cubicBezTo>
                    <a:cubicBezTo>
                      <a:pt x="2469" y="2336061"/>
                      <a:pt x="0" y="2330102"/>
                      <a:pt x="0" y="2323887"/>
                    </a:cubicBezTo>
                    <a:lnTo>
                      <a:pt x="0" y="23431"/>
                    </a:lnTo>
                    <a:cubicBezTo>
                      <a:pt x="0" y="10490"/>
                      <a:pt x="10490" y="0"/>
                      <a:pt x="23431" y="0"/>
                    </a:cubicBezTo>
                    <a:close/>
                  </a:path>
                </a:pathLst>
              </a:custGeom>
              <a:solidFill>
                <a:srgbClr val="E9E9E9">
                  <a:alpha val="96863"/>
                </a:srgbClr>
              </a:solidFill>
            </p:spPr>
          </p:sp>
          <p:sp>
            <p:nvSpPr>
              <p:cNvPr name="TextBox 6" id="6"/>
              <p:cNvSpPr txBox="true"/>
              <p:nvPr/>
            </p:nvSpPr>
            <p:spPr>
              <a:xfrm>
                <a:off x="0" y="-38100"/>
                <a:ext cx="4351098" cy="2385419"/>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1331914" y="299934"/>
              <a:ext cx="20461762" cy="1520826"/>
            </a:xfrm>
            <a:prstGeom prst="rect">
              <a:avLst/>
            </a:prstGeom>
          </p:spPr>
          <p:txBody>
            <a:bodyPr anchor="t" rtlCol="false" tIns="0" lIns="0" bIns="0" rIns="0">
              <a:spAutoFit/>
            </a:bodyPr>
            <a:lstStyle/>
            <a:p>
              <a:pPr algn="l">
                <a:lnSpc>
                  <a:spcPts val="8400"/>
                </a:lnSpc>
              </a:pPr>
              <a:r>
                <a:rPr lang="en-US" sz="8000" b="true">
                  <a:solidFill>
                    <a:srgbClr val="54565A">
                      <a:alpha val="96863"/>
                    </a:srgbClr>
                  </a:solidFill>
                  <a:latin typeface="Neue Montreal Bold"/>
                  <a:ea typeface="Neue Montreal Bold"/>
                  <a:cs typeface="Neue Montreal Bold"/>
                  <a:sym typeface="Neue Montreal Bold"/>
                </a:rPr>
                <a:t>Reflection Moment</a:t>
              </a:r>
            </a:p>
          </p:txBody>
        </p:sp>
        <p:sp>
          <p:nvSpPr>
            <p:cNvPr name="TextBox 8" id="8"/>
            <p:cNvSpPr txBox="true"/>
            <p:nvPr/>
          </p:nvSpPr>
          <p:spPr>
            <a:xfrm rot="0">
              <a:off x="1331914" y="2114396"/>
              <a:ext cx="18350260" cy="9036685"/>
            </a:xfrm>
            <a:prstGeom prst="rect">
              <a:avLst/>
            </a:prstGeom>
          </p:spPr>
          <p:txBody>
            <a:bodyPr anchor="t" rtlCol="false" tIns="0" lIns="0" bIns="0" rIns="0">
              <a:spAutoFit/>
            </a:bodyPr>
            <a:lstStyle/>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Trigger:</a:t>
              </a:r>
              <a:r>
                <a:rPr lang="en-US" sz="3000" spc="30">
                  <a:solidFill>
                    <a:srgbClr val="54565A">
                      <a:alpha val="96863"/>
                    </a:srgbClr>
                  </a:solidFill>
                  <a:latin typeface="Neue Montreal"/>
                  <a:ea typeface="Neue Montreal"/>
                  <a:cs typeface="Neue Montreal"/>
                  <a:sym typeface="Neue Montreal"/>
                </a:rPr>
                <a:t> Bill generated / statement review</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Strategic Importance</a:t>
              </a:r>
              <a:r>
                <a:rPr lang="en-US" sz="3000" spc="30">
                  <a:solidFill>
                    <a:srgbClr val="54565A">
                      <a:alpha val="96863"/>
                    </a:srgbClr>
                  </a:solidFill>
                  <a:latin typeface="Neue Montreal"/>
                  <a:ea typeface="Neue Montreal"/>
                  <a:cs typeface="Neue Montreal"/>
                  <a:sym typeface="Neue Montreal"/>
                </a:rPr>
                <a:t>: Habit formation</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Member Mind-State:</a:t>
              </a:r>
              <a:r>
                <a:rPr lang="en-US" sz="3000" spc="30">
                  <a:solidFill>
                    <a:srgbClr val="54565A">
                      <a:alpha val="96863"/>
                    </a:srgbClr>
                  </a:solidFill>
                  <a:latin typeface="Neue Montreal"/>
                  <a:ea typeface="Neue Montreal"/>
                  <a:cs typeface="Neue Montreal"/>
                  <a:sym typeface="Neue Montreal"/>
                </a:rPr>
                <a:t> How much did I gain with RX?</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Behavior We Want</a:t>
              </a:r>
              <a:r>
                <a:rPr lang="en-US" sz="3000" spc="30">
                  <a:solidFill>
                    <a:srgbClr val="54565A">
                      <a:alpha val="96863"/>
                    </a:srgbClr>
                  </a:solidFill>
                  <a:latin typeface="Neue Montreal"/>
                  <a:ea typeface="Neue Montreal"/>
                  <a:cs typeface="Neue Montreal"/>
                  <a:sym typeface="Neue Montreal"/>
                </a:rPr>
                <a:t>: Member connects RX brand choice to tangible benefit</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Hook</a:t>
              </a:r>
              <a:r>
                <a:rPr lang="en-US" sz="3000" spc="30">
                  <a:solidFill>
                    <a:srgbClr val="54565A">
                      <a:alpha val="96863"/>
                    </a:srgbClr>
                  </a:solidFill>
                  <a:latin typeface="Neue Montreal"/>
                  <a:ea typeface="Neue Montreal"/>
                  <a:cs typeface="Neue Montreal"/>
                  <a:sym typeface="Neue Montreal"/>
                </a:rPr>
                <a:t>: Benefit &amp; Progress </a:t>
              </a:r>
            </a:p>
            <a:p>
              <a:pPr algn="l" marL="647700" indent="-323850" lvl="1">
                <a:lnSpc>
                  <a:spcPts val="6000"/>
                </a:lnSpc>
                <a:buFont typeface="Arial"/>
                <a:buChar char="•"/>
              </a:pPr>
              <a:r>
                <a:rPr lang="en-US" b="true" sz="3000" spc="30">
                  <a:solidFill>
                    <a:srgbClr val="54565A">
                      <a:alpha val="96863"/>
                    </a:srgbClr>
                  </a:solidFill>
                  <a:latin typeface="Neue Montreal Bold"/>
                  <a:ea typeface="Neue Montreal Bold"/>
                  <a:cs typeface="Neue Montreal Bold"/>
                  <a:sym typeface="Neue Montreal Bold"/>
                </a:rPr>
                <a:t>Assets</a:t>
              </a:r>
              <a:r>
                <a:rPr lang="en-US" sz="3000" spc="30">
                  <a:solidFill>
                    <a:srgbClr val="54565A">
                      <a:alpha val="96863"/>
                    </a:srgbClr>
                  </a:solidFill>
                  <a:latin typeface="Neue Montreal"/>
                  <a:ea typeface="Neue Montreal"/>
                  <a:cs typeface="Neue Montreal"/>
                  <a:sym typeface="Neue Montreal"/>
                </a:rPr>
                <a:t>: </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Physical: Direct emailer (cohort based)</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Digital: App, Emailer.</a:t>
              </a:r>
            </a:p>
            <a:p>
              <a:pPr algn="l" marL="1295400" indent="-431800" lvl="2">
                <a:lnSpc>
                  <a:spcPts val="6000"/>
                </a:lnSpc>
                <a:buFont typeface="Arial"/>
                <a:buChar char="⚬"/>
              </a:pPr>
              <a:r>
                <a:rPr lang="en-US" sz="3000" spc="30">
                  <a:solidFill>
                    <a:srgbClr val="54565A">
                      <a:alpha val="96863"/>
                    </a:srgbClr>
                  </a:solidFill>
                  <a:latin typeface="Neue Montreal"/>
                  <a:ea typeface="Neue Montreal"/>
                  <a:cs typeface="Neue Montreal"/>
                  <a:sym typeface="Neue Montreal"/>
                </a:rPr>
                <a:t>Concierge Call</a:t>
              </a:r>
            </a:p>
          </p:txBody>
        </p:sp>
      </p:gr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4634806" y="-3923535"/>
            <a:ext cx="23098854" cy="14210535"/>
          </a:xfrm>
          <a:custGeom>
            <a:avLst/>
            <a:gdLst/>
            <a:ahLst/>
            <a:cxnLst/>
            <a:rect r="r" b="b" t="t" l="l"/>
            <a:pathLst>
              <a:path h="14210535" w="23098854">
                <a:moveTo>
                  <a:pt x="0" y="0"/>
                </a:moveTo>
                <a:lnTo>
                  <a:pt x="23098853" y="0"/>
                </a:lnTo>
                <a:lnTo>
                  <a:pt x="23098853" y="14210535"/>
                </a:lnTo>
                <a:lnTo>
                  <a:pt x="0" y="14210535"/>
                </a:lnTo>
                <a:lnTo>
                  <a:pt x="0" y="0"/>
                </a:lnTo>
                <a:close/>
              </a:path>
            </a:pathLst>
          </a:custGeom>
          <a:blipFill>
            <a:blip r:embed="rId2"/>
            <a:stretch>
              <a:fillRect l="0" t="-13190" r="0" b="-13190"/>
            </a:stretch>
          </a:blipFill>
        </p:spPr>
      </p:sp>
      <p:grpSp>
        <p:nvGrpSpPr>
          <p:cNvPr name="Group 3" id="3"/>
          <p:cNvGrpSpPr/>
          <p:nvPr/>
        </p:nvGrpSpPr>
        <p:grpSpPr>
          <a:xfrm rot="0">
            <a:off x="883713" y="1449262"/>
            <a:ext cx="16520575" cy="7388475"/>
            <a:chOff x="0" y="0"/>
            <a:chExt cx="22027433" cy="9851300"/>
          </a:xfrm>
        </p:grpSpPr>
        <p:grpSp>
          <p:nvGrpSpPr>
            <p:cNvPr name="Group 4" id="4"/>
            <p:cNvGrpSpPr/>
            <p:nvPr/>
          </p:nvGrpSpPr>
          <p:grpSpPr>
            <a:xfrm rot="0">
              <a:off x="0" y="0"/>
              <a:ext cx="22027433" cy="9851300"/>
              <a:chOff x="0" y="0"/>
              <a:chExt cx="4351098" cy="1945936"/>
            </a:xfrm>
          </p:grpSpPr>
          <p:sp>
            <p:nvSpPr>
              <p:cNvPr name="Freeform 5" id="5"/>
              <p:cNvSpPr/>
              <p:nvPr/>
            </p:nvSpPr>
            <p:spPr>
              <a:xfrm flipH="false" flipV="false" rot="0">
                <a:off x="0" y="0"/>
                <a:ext cx="4351098" cy="1945936"/>
              </a:xfrm>
              <a:custGeom>
                <a:avLst/>
                <a:gdLst/>
                <a:ahLst/>
                <a:cxnLst/>
                <a:rect r="r" b="b" t="t" l="l"/>
                <a:pathLst>
                  <a:path h="1945936" w="4351098">
                    <a:moveTo>
                      <a:pt x="23431" y="0"/>
                    </a:moveTo>
                    <a:lnTo>
                      <a:pt x="4327667" y="0"/>
                    </a:lnTo>
                    <a:cubicBezTo>
                      <a:pt x="4333881" y="0"/>
                      <a:pt x="4339841" y="2469"/>
                      <a:pt x="4344235" y="6863"/>
                    </a:cubicBezTo>
                    <a:cubicBezTo>
                      <a:pt x="4348630" y="11257"/>
                      <a:pt x="4351098" y="17217"/>
                      <a:pt x="4351098" y="23431"/>
                    </a:cubicBezTo>
                    <a:lnTo>
                      <a:pt x="4351098" y="1922505"/>
                    </a:lnTo>
                    <a:cubicBezTo>
                      <a:pt x="4351098" y="1935445"/>
                      <a:pt x="4340608" y="1945936"/>
                      <a:pt x="4327667" y="1945936"/>
                    </a:cubicBezTo>
                    <a:lnTo>
                      <a:pt x="23431" y="1945936"/>
                    </a:lnTo>
                    <a:cubicBezTo>
                      <a:pt x="10490" y="1945936"/>
                      <a:pt x="0" y="1935445"/>
                      <a:pt x="0" y="1922505"/>
                    </a:cubicBezTo>
                    <a:lnTo>
                      <a:pt x="0" y="23431"/>
                    </a:lnTo>
                    <a:cubicBezTo>
                      <a:pt x="0" y="10490"/>
                      <a:pt x="10490" y="0"/>
                      <a:pt x="23431" y="0"/>
                    </a:cubicBezTo>
                    <a:close/>
                  </a:path>
                </a:pathLst>
              </a:custGeom>
              <a:solidFill>
                <a:srgbClr val="E9E9E9"/>
              </a:solidFill>
            </p:spPr>
          </p:sp>
          <p:sp>
            <p:nvSpPr>
              <p:cNvPr name="TextBox 6" id="6"/>
              <p:cNvSpPr txBox="true"/>
              <p:nvPr/>
            </p:nvSpPr>
            <p:spPr>
              <a:xfrm>
                <a:off x="0" y="-38100"/>
                <a:ext cx="4351098" cy="1984036"/>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1331914" y="299934"/>
              <a:ext cx="20461762" cy="1520826"/>
            </a:xfrm>
            <a:prstGeom prst="rect">
              <a:avLst/>
            </a:prstGeom>
          </p:spPr>
          <p:txBody>
            <a:bodyPr anchor="t" rtlCol="false" tIns="0" lIns="0" bIns="0" rIns="0">
              <a:spAutoFit/>
            </a:bodyPr>
            <a:lstStyle/>
            <a:p>
              <a:pPr algn="l">
                <a:lnSpc>
                  <a:spcPts val="8400"/>
                </a:lnSpc>
              </a:pPr>
              <a:r>
                <a:rPr lang="en-US" sz="8000" b="true">
                  <a:solidFill>
                    <a:srgbClr val="54565A"/>
                  </a:solidFill>
                  <a:latin typeface="Neue Montreal Bold"/>
                  <a:ea typeface="Neue Montreal Bold"/>
                  <a:cs typeface="Neue Montreal Bold"/>
                  <a:sym typeface="Neue Montreal Bold"/>
                </a:rPr>
                <a:t>Redemption Moment</a:t>
              </a:r>
            </a:p>
          </p:txBody>
        </p:sp>
        <p:sp>
          <p:nvSpPr>
            <p:cNvPr name="TextBox 8" id="8"/>
            <p:cNvSpPr txBox="true"/>
            <p:nvPr/>
          </p:nvSpPr>
          <p:spPr>
            <a:xfrm rot="0">
              <a:off x="1331914" y="2114396"/>
              <a:ext cx="18350260" cy="7004685"/>
            </a:xfrm>
            <a:prstGeom prst="rect">
              <a:avLst/>
            </a:prstGeom>
          </p:spPr>
          <p:txBody>
            <a:bodyPr anchor="t" rtlCol="false" tIns="0" lIns="0" bIns="0" rIns="0">
              <a:spAutoFit/>
            </a:bodyPr>
            <a:lstStyle/>
            <a:p>
              <a:pPr algn="l" marL="647700" indent="-323850" lvl="1">
                <a:lnSpc>
                  <a:spcPts val="6000"/>
                </a:lnSpc>
                <a:buFont typeface="Arial"/>
                <a:buChar char="•"/>
              </a:pPr>
              <a:r>
                <a:rPr lang="en-US" b="true" sz="3000" spc="30">
                  <a:solidFill>
                    <a:srgbClr val="54565A"/>
                  </a:solidFill>
                  <a:latin typeface="Neue Montreal Bold"/>
                  <a:ea typeface="Neue Montreal Bold"/>
                  <a:cs typeface="Neue Montreal Bold"/>
                  <a:sym typeface="Neue Montreal Bold"/>
                </a:rPr>
                <a:t>Trigger:</a:t>
              </a:r>
              <a:r>
                <a:rPr lang="en-US" sz="3000" spc="30">
                  <a:solidFill>
                    <a:srgbClr val="54565A"/>
                  </a:solidFill>
                  <a:latin typeface="Neue Montreal"/>
                  <a:ea typeface="Neue Montreal"/>
                  <a:cs typeface="Neue Montreal"/>
                  <a:sym typeface="Neue Montreal"/>
                </a:rPr>
                <a:t> Member converts points to travel / vouchers / statement credit</a:t>
              </a:r>
            </a:p>
            <a:p>
              <a:pPr algn="l" marL="647700" indent="-323850" lvl="1">
                <a:lnSpc>
                  <a:spcPts val="6000"/>
                </a:lnSpc>
                <a:buFont typeface="Arial"/>
                <a:buChar char="•"/>
              </a:pPr>
              <a:r>
                <a:rPr lang="en-US" b="true" sz="3000" spc="30">
                  <a:solidFill>
                    <a:srgbClr val="54565A"/>
                  </a:solidFill>
                  <a:latin typeface="Neue Montreal Bold"/>
                  <a:ea typeface="Neue Montreal Bold"/>
                  <a:cs typeface="Neue Montreal Bold"/>
                  <a:sym typeface="Neue Montreal Bold"/>
                </a:rPr>
                <a:t>Strategic Importance</a:t>
              </a:r>
              <a:r>
                <a:rPr lang="en-US" sz="3000" spc="30">
                  <a:solidFill>
                    <a:srgbClr val="54565A"/>
                  </a:solidFill>
                  <a:latin typeface="Neue Montreal"/>
                  <a:ea typeface="Neue Montreal"/>
                  <a:cs typeface="Neue Montreal"/>
                  <a:sym typeface="Neue Montreal"/>
                </a:rPr>
                <a:t>: RX programs value realization?</a:t>
              </a:r>
            </a:p>
            <a:p>
              <a:pPr algn="l" marL="647700" indent="-323850" lvl="1">
                <a:lnSpc>
                  <a:spcPts val="6000"/>
                </a:lnSpc>
                <a:buFont typeface="Arial"/>
                <a:buChar char="•"/>
              </a:pPr>
              <a:r>
                <a:rPr lang="en-US" b="true" sz="3000" spc="30">
                  <a:solidFill>
                    <a:srgbClr val="54565A"/>
                  </a:solidFill>
                  <a:latin typeface="Neue Montreal Bold"/>
                  <a:ea typeface="Neue Montreal Bold"/>
                  <a:cs typeface="Neue Montreal Bold"/>
                  <a:sym typeface="Neue Montreal Bold"/>
                </a:rPr>
                <a:t>Member Mind-State:</a:t>
              </a:r>
              <a:r>
                <a:rPr lang="en-US" sz="3000" spc="30">
                  <a:solidFill>
                    <a:srgbClr val="54565A"/>
                  </a:solidFill>
                  <a:latin typeface="Neue Montreal"/>
                  <a:ea typeface="Neue Montreal"/>
                  <a:cs typeface="Neue Montreal"/>
                  <a:sym typeface="Neue Montreal"/>
                </a:rPr>
                <a:t> Is RX program actually worth optimizing for?</a:t>
              </a:r>
            </a:p>
            <a:p>
              <a:pPr algn="l" marL="647700" indent="-323850" lvl="1">
                <a:lnSpc>
                  <a:spcPts val="6000"/>
                </a:lnSpc>
                <a:buFont typeface="Arial"/>
                <a:buChar char="•"/>
              </a:pPr>
              <a:r>
                <a:rPr lang="en-US" b="true" sz="3000" spc="30">
                  <a:solidFill>
                    <a:srgbClr val="54565A"/>
                  </a:solidFill>
                  <a:latin typeface="Neue Montreal Bold"/>
                  <a:ea typeface="Neue Montreal Bold"/>
                  <a:cs typeface="Neue Montreal Bold"/>
                  <a:sym typeface="Neue Montreal Bold"/>
                </a:rPr>
                <a:t>Behavior We Want</a:t>
              </a:r>
              <a:r>
                <a:rPr lang="en-US" sz="3000" spc="30">
                  <a:solidFill>
                    <a:srgbClr val="54565A"/>
                  </a:solidFill>
                  <a:latin typeface="Neue Montreal"/>
                  <a:ea typeface="Neue Montreal"/>
                  <a:cs typeface="Neue Montreal"/>
                  <a:sym typeface="Neue Montreal"/>
                </a:rPr>
                <a:t>: Member connects redemption to prior RX behavior</a:t>
              </a:r>
            </a:p>
            <a:p>
              <a:pPr algn="l" marL="647700" indent="-323850" lvl="1">
                <a:lnSpc>
                  <a:spcPts val="6000"/>
                </a:lnSpc>
                <a:buFont typeface="Arial"/>
                <a:buChar char="•"/>
              </a:pPr>
              <a:r>
                <a:rPr lang="en-US" b="true" sz="3000" spc="30">
                  <a:solidFill>
                    <a:srgbClr val="54565A"/>
                  </a:solidFill>
                  <a:latin typeface="Neue Montreal Bold"/>
                  <a:ea typeface="Neue Montreal Bold"/>
                  <a:cs typeface="Neue Montreal Bold"/>
                  <a:sym typeface="Neue Montreal Bold"/>
                </a:rPr>
                <a:t>Hook</a:t>
              </a:r>
              <a:r>
                <a:rPr lang="en-US" sz="3000" spc="30">
                  <a:solidFill>
                    <a:srgbClr val="54565A"/>
                  </a:solidFill>
                  <a:latin typeface="Neue Montreal"/>
                  <a:ea typeface="Neue Montreal"/>
                  <a:cs typeface="Neue Montreal"/>
                  <a:sym typeface="Neue Montreal"/>
                </a:rPr>
                <a:t>: RX Gains </a:t>
              </a:r>
            </a:p>
            <a:p>
              <a:pPr algn="l" marL="647700" indent="-323850" lvl="1">
                <a:lnSpc>
                  <a:spcPts val="6000"/>
                </a:lnSpc>
                <a:buFont typeface="Arial"/>
                <a:buChar char="•"/>
              </a:pPr>
              <a:r>
                <a:rPr lang="en-US" b="true" sz="3000" spc="30">
                  <a:solidFill>
                    <a:srgbClr val="54565A"/>
                  </a:solidFill>
                  <a:latin typeface="Neue Montreal Bold"/>
                  <a:ea typeface="Neue Montreal Bold"/>
                  <a:cs typeface="Neue Montreal Bold"/>
                  <a:sym typeface="Neue Montreal Bold"/>
                </a:rPr>
                <a:t>Assets</a:t>
              </a:r>
              <a:r>
                <a:rPr lang="en-US" sz="3000" spc="30">
                  <a:solidFill>
                    <a:srgbClr val="54565A"/>
                  </a:solidFill>
                  <a:latin typeface="Neue Montreal"/>
                  <a:ea typeface="Neue Montreal"/>
                  <a:cs typeface="Neue Montreal"/>
                  <a:sym typeface="Neue Montreal"/>
                </a:rPr>
                <a:t>: </a:t>
              </a:r>
            </a:p>
            <a:p>
              <a:pPr algn="l" marL="1295400" indent="-431800" lvl="2">
                <a:lnSpc>
                  <a:spcPts val="6000"/>
                </a:lnSpc>
                <a:buFont typeface="Arial"/>
                <a:buChar char="⚬"/>
              </a:pPr>
              <a:r>
                <a:rPr lang="en-US" sz="3000" spc="30">
                  <a:solidFill>
                    <a:srgbClr val="54565A"/>
                  </a:solidFill>
                  <a:latin typeface="Neue Montreal"/>
                  <a:ea typeface="Neue Montreal"/>
                  <a:cs typeface="Neue Montreal"/>
                  <a:sym typeface="Neue Montreal"/>
                </a:rPr>
                <a:t>Digital: App (card), Redemption platforms, Personalized emailer</a:t>
              </a:r>
            </a:p>
          </p:txBody>
        </p:sp>
      </p:gr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4634806" y="-3923535"/>
            <a:ext cx="23098854" cy="14210535"/>
          </a:xfrm>
          <a:custGeom>
            <a:avLst/>
            <a:gdLst/>
            <a:ahLst/>
            <a:cxnLst/>
            <a:rect r="r" b="b" t="t" l="l"/>
            <a:pathLst>
              <a:path h="14210535" w="23098854">
                <a:moveTo>
                  <a:pt x="0" y="0"/>
                </a:moveTo>
                <a:lnTo>
                  <a:pt x="23098853" y="0"/>
                </a:lnTo>
                <a:lnTo>
                  <a:pt x="23098853" y="14210535"/>
                </a:lnTo>
                <a:lnTo>
                  <a:pt x="0" y="14210535"/>
                </a:lnTo>
                <a:lnTo>
                  <a:pt x="0" y="0"/>
                </a:lnTo>
                <a:close/>
              </a:path>
            </a:pathLst>
          </a:custGeom>
          <a:blipFill>
            <a:blip r:embed="rId2"/>
            <a:stretch>
              <a:fillRect l="0" t="-7602" r="0" b="-7602"/>
            </a:stretch>
          </a:blipFill>
        </p:spPr>
      </p:sp>
      <p:grpSp>
        <p:nvGrpSpPr>
          <p:cNvPr name="Group 3" id="3"/>
          <p:cNvGrpSpPr/>
          <p:nvPr/>
        </p:nvGrpSpPr>
        <p:grpSpPr>
          <a:xfrm rot="0">
            <a:off x="883713" y="687262"/>
            <a:ext cx="16520575" cy="8912475"/>
            <a:chOff x="0" y="0"/>
            <a:chExt cx="22027433" cy="11883300"/>
          </a:xfrm>
        </p:grpSpPr>
        <p:grpSp>
          <p:nvGrpSpPr>
            <p:cNvPr name="Group 4" id="4"/>
            <p:cNvGrpSpPr/>
            <p:nvPr/>
          </p:nvGrpSpPr>
          <p:grpSpPr>
            <a:xfrm rot="0">
              <a:off x="0" y="0"/>
              <a:ext cx="22027433" cy="11883300"/>
              <a:chOff x="0" y="0"/>
              <a:chExt cx="4351098" cy="2347319"/>
            </a:xfrm>
          </p:grpSpPr>
          <p:sp>
            <p:nvSpPr>
              <p:cNvPr name="Freeform 5" id="5"/>
              <p:cNvSpPr/>
              <p:nvPr/>
            </p:nvSpPr>
            <p:spPr>
              <a:xfrm flipH="false" flipV="false" rot="0">
                <a:off x="0" y="0"/>
                <a:ext cx="4351098" cy="2347319"/>
              </a:xfrm>
              <a:custGeom>
                <a:avLst/>
                <a:gdLst/>
                <a:ahLst/>
                <a:cxnLst/>
                <a:rect r="r" b="b" t="t" l="l"/>
                <a:pathLst>
                  <a:path h="2347319" w="4351098">
                    <a:moveTo>
                      <a:pt x="23431" y="0"/>
                    </a:moveTo>
                    <a:lnTo>
                      <a:pt x="4327667" y="0"/>
                    </a:lnTo>
                    <a:cubicBezTo>
                      <a:pt x="4333881" y="0"/>
                      <a:pt x="4339841" y="2469"/>
                      <a:pt x="4344235" y="6863"/>
                    </a:cubicBezTo>
                    <a:cubicBezTo>
                      <a:pt x="4348630" y="11257"/>
                      <a:pt x="4351098" y="17217"/>
                      <a:pt x="4351098" y="23431"/>
                    </a:cubicBezTo>
                    <a:lnTo>
                      <a:pt x="4351098" y="2323887"/>
                    </a:lnTo>
                    <a:cubicBezTo>
                      <a:pt x="4351098" y="2336828"/>
                      <a:pt x="4340608" y="2347319"/>
                      <a:pt x="4327667" y="2347319"/>
                    </a:cubicBezTo>
                    <a:lnTo>
                      <a:pt x="23431" y="2347319"/>
                    </a:lnTo>
                    <a:cubicBezTo>
                      <a:pt x="17217" y="2347319"/>
                      <a:pt x="11257" y="2344850"/>
                      <a:pt x="6863" y="2340456"/>
                    </a:cubicBezTo>
                    <a:cubicBezTo>
                      <a:pt x="2469" y="2336061"/>
                      <a:pt x="0" y="2330102"/>
                      <a:pt x="0" y="2323887"/>
                    </a:cubicBezTo>
                    <a:lnTo>
                      <a:pt x="0" y="23431"/>
                    </a:lnTo>
                    <a:cubicBezTo>
                      <a:pt x="0" y="10490"/>
                      <a:pt x="10490" y="0"/>
                      <a:pt x="23431" y="0"/>
                    </a:cubicBezTo>
                    <a:close/>
                  </a:path>
                </a:pathLst>
              </a:custGeom>
              <a:solidFill>
                <a:srgbClr val="E9E9E9">
                  <a:alpha val="93725"/>
                </a:srgbClr>
              </a:solidFill>
            </p:spPr>
          </p:sp>
          <p:sp>
            <p:nvSpPr>
              <p:cNvPr name="TextBox 6" id="6"/>
              <p:cNvSpPr txBox="true"/>
              <p:nvPr/>
            </p:nvSpPr>
            <p:spPr>
              <a:xfrm>
                <a:off x="0" y="-38100"/>
                <a:ext cx="4351098" cy="2385419"/>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1331914" y="299934"/>
              <a:ext cx="20461762" cy="1520826"/>
            </a:xfrm>
            <a:prstGeom prst="rect">
              <a:avLst/>
            </a:prstGeom>
          </p:spPr>
          <p:txBody>
            <a:bodyPr anchor="t" rtlCol="false" tIns="0" lIns="0" bIns="0" rIns="0">
              <a:spAutoFit/>
            </a:bodyPr>
            <a:lstStyle/>
            <a:p>
              <a:pPr algn="l">
                <a:lnSpc>
                  <a:spcPts val="8400"/>
                </a:lnSpc>
              </a:pPr>
              <a:r>
                <a:rPr lang="en-US" sz="8000" b="true">
                  <a:solidFill>
                    <a:srgbClr val="54565A">
                      <a:alpha val="93725"/>
                    </a:srgbClr>
                  </a:solidFill>
                  <a:latin typeface="Neue Montreal Bold"/>
                  <a:ea typeface="Neue Montreal Bold"/>
                  <a:cs typeface="Neue Montreal Bold"/>
                  <a:sym typeface="Neue Montreal Bold"/>
                </a:rPr>
                <a:t>Reset Moment</a:t>
              </a:r>
            </a:p>
          </p:txBody>
        </p:sp>
        <p:sp>
          <p:nvSpPr>
            <p:cNvPr name="TextBox 8" id="8"/>
            <p:cNvSpPr txBox="true"/>
            <p:nvPr/>
          </p:nvSpPr>
          <p:spPr>
            <a:xfrm rot="0">
              <a:off x="1331914" y="2114396"/>
              <a:ext cx="18350260" cy="9036685"/>
            </a:xfrm>
            <a:prstGeom prst="rect">
              <a:avLst/>
            </a:prstGeom>
          </p:spPr>
          <p:txBody>
            <a:bodyPr anchor="t" rtlCol="false" tIns="0" lIns="0" bIns="0" rIns="0">
              <a:spAutoFit/>
            </a:bodyPr>
            <a:lstStyle/>
            <a:p>
              <a:pPr algn="l" marL="647700" indent="-323850" lvl="1">
                <a:lnSpc>
                  <a:spcPts val="6000"/>
                </a:lnSpc>
                <a:buFont typeface="Arial"/>
                <a:buChar char="•"/>
              </a:pPr>
              <a:r>
                <a:rPr lang="en-US" b="true" sz="3000" spc="30">
                  <a:solidFill>
                    <a:srgbClr val="54565A">
                      <a:alpha val="93725"/>
                    </a:srgbClr>
                  </a:solidFill>
                  <a:latin typeface="Neue Montreal Bold"/>
                  <a:ea typeface="Neue Montreal Bold"/>
                  <a:cs typeface="Neue Montreal Bold"/>
                  <a:sym typeface="Neue Montreal Bold"/>
                </a:rPr>
                <a:t>Trigger:</a:t>
              </a:r>
              <a:r>
                <a:rPr lang="en-US" sz="3000" spc="30">
                  <a:solidFill>
                    <a:srgbClr val="54565A">
                      <a:alpha val="93725"/>
                    </a:srgbClr>
                  </a:solidFill>
                  <a:latin typeface="Neue Montreal"/>
                  <a:ea typeface="Neue Montreal"/>
                  <a:cs typeface="Neue Montreal"/>
                  <a:sym typeface="Neue Montreal"/>
                </a:rPr>
                <a:t> Quarterly cycles / festive season partner refresh</a:t>
              </a:r>
            </a:p>
            <a:p>
              <a:pPr algn="l" marL="647700" indent="-323850" lvl="1">
                <a:lnSpc>
                  <a:spcPts val="6000"/>
                </a:lnSpc>
                <a:buFont typeface="Arial"/>
                <a:buChar char="•"/>
              </a:pPr>
              <a:r>
                <a:rPr lang="en-US" b="true" sz="3000" spc="30">
                  <a:solidFill>
                    <a:srgbClr val="54565A">
                      <a:alpha val="93725"/>
                    </a:srgbClr>
                  </a:solidFill>
                  <a:latin typeface="Neue Montreal Bold"/>
                  <a:ea typeface="Neue Montreal Bold"/>
                  <a:cs typeface="Neue Montreal Bold"/>
                  <a:sym typeface="Neue Montreal Bold"/>
                </a:rPr>
                <a:t>Strategic Importance</a:t>
              </a:r>
              <a:r>
                <a:rPr lang="en-US" sz="3000" spc="30">
                  <a:solidFill>
                    <a:srgbClr val="54565A">
                      <a:alpha val="93725"/>
                    </a:srgbClr>
                  </a:solidFill>
                  <a:latin typeface="Neue Montreal"/>
                  <a:ea typeface="Neue Montreal"/>
                  <a:cs typeface="Neue Montreal"/>
                  <a:sym typeface="Neue Montreal"/>
                </a:rPr>
                <a:t>: Preventing fatigue; re-gaining attention</a:t>
              </a:r>
            </a:p>
            <a:p>
              <a:pPr algn="l" marL="647700" indent="-323850" lvl="1">
                <a:lnSpc>
                  <a:spcPts val="6000"/>
                </a:lnSpc>
                <a:buFont typeface="Arial"/>
                <a:buChar char="•"/>
              </a:pPr>
              <a:r>
                <a:rPr lang="en-US" b="true" sz="3000" spc="30">
                  <a:solidFill>
                    <a:srgbClr val="54565A">
                      <a:alpha val="93725"/>
                    </a:srgbClr>
                  </a:solidFill>
                  <a:latin typeface="Neue Montreal Bold"/>
                  <a:ea typeface="Neue Montreal Bold"/>
                  <a:cs typeface="Neue Montreal Bold"/>
                  <a:sym typeface="Neue Montreal Bold"/>
                </a:rPr>
                <a:t>Member Mind-State:</a:t>
              </a:r>
              <a:r>
                <a:rPr lang="en-US" sz="3000" spc="30">
                  <a:solidFill>
                    <a:srgbClr val="54565A">
                      <a:alpha val="93725"/>
                    </a:srgbClr>
                  </a:solidFill>
                  <a:latin typeface="Neue Montreal"/>
                  <a:ea typeface="Neue Montreal"/>
                  <a:cs typeface="Neue Montreal"/>
                  <a:sym typeface="Neue Montreal"/>
                </a:rPr>
                <a:t> What’s new &amp; exciting?</a:t>
              </a:r>
            </a:p>
            <a:p>
              <a:pPr algn="l" marL="647700" indent="-323850" lvl="1">
                <a:lnSpc>
                  <a:spcPts val="6000"/>
                </a:lnSpc>
                <a:buFont typeface="Arial"/>
                <a:buChar char="•"/>
              </a:pPr>
              <a:r>
                <a:rPr lang="en-US" b="true" sz="3000" spc="30">
                  <a:solidFill>
                    <a:srgbClr val="54565A">
                      <a:alpha val="93725"/>
                    </a:srgbClr>
                  </a:solidFill>
                  <a:latin typeface="Neue Montreal Bold"/>
                  <a:ea typeface="Neue Montreal Bold"/>
                  <a:cs typeface="Neue Montreal Bold"/>
                  <a:sym typeface="Neue Montreal Bold"/>
                </a:rPr>
                <a:t>Behavior We Want</a:t>
              </a:r>
              <a:r>
                <a:rPr lang="en-US" sz="3000" spc="30">
                  <a:solidFill>
                    <a:srgbClr val="54565A">
                      <a:alpha val="93725"/>
                    </a:srgbClr>
                  </a:solidFill>
                  <a:latin typeface="Neue Montreal"/>
                  <a:ea typeface="Neue Montreal"/>
                  <a:cs typeface="Neue Montreal"/>
                  <a:sym typeface="Neue Montreal"/>
                </a:rPr>
                <a:t>: Member explores new partner clusters and categories</a:t>
              </a:r>
            </a:p>
            <a:p>
              <a:pPr algn="l" marL="647700" indent="-323850" lvl="1">
                <a:lnSpc>
                  <a:spcPts val="6000"/>
                </a:lnSpc>
                <a:buFont typeface="Arial"/>
                <a:buChar char="•"/>
              </a:pPr>
              <a:r>
                <a:rPr lang="en-US" b="true" sz="3000" spc="30">
                  <a:solidFill>
                    <a:srgbClr val="54565A">
                      <a:alpha val="93725"/>
                    </a:srgbClr>
                  </a:solidFill>
                  <a:latin typeface="Neue Montreal Bold"/>
                  <a:ea typeface="Neue Montreal Bold"/>
                  <a:cs typeface="Neue Montreal Bold"/>
                  <a:sym typeface="Neue Montreal Bold"/>
                </a:rPr>
                <a:t>Hook</a:t>
              </a:r>
              <a:r>
                <a:rPr lang="en-US" sz="3000" spc="30">
                  <a:solidFill>
                    <a:srgbClr val="54565A">
                      <a:alpha val="93725"/>
                    </a:srgbClr>
                  </a:solidFill>
                  <a:latin typeface="Neue Montreal"/>
                  <a:ea typeface="Neue Montreal"/>
                  <a:cs typeface="Neue Montreal"/>
                  <a:sym typeface="Neue Montreal"/>
                </a:rPr>
                <a:t>: Novelty + Insider status </a:t>
              </a:r>
            </a:p>
            <a:p>
              <a:pPr algn="l" marL="647700" indent="-323850" lvl="1">
                <a:lnSpc>
                  <a:spcPts val="6000"/>
                </a:lnSpc>
                <a:buFont typeface="Arial"/>
                <a:buChar char="•"/>
              </a:pPr>
              <a:r>
                <a:rPr lang="en-US" b="true" sz="3000" spc="30">
                  <a:solidFill>
                    <a:srgbClr val="54565A">
                      <a:alpha val="93725"/>
                    </a:srgbClr>
                  </a:solidFill>
                  <a:latin typeface="Neue Montreal Bold"/>
                  <a:ea typeface="Neue Montreal Bold"/>
                  <a:cs typeface="Neue Montreal Bold"/>
                  <a:sym typeface="Neue Montreal Bold"/>
                </a:rPr>
                <a:t>Assets</a:t>
              </a:r>
              <a:r>
                <a:rPr lang="en-US" sz="3000" spc="30">
                  <a:solidFill>
                    <a:srgbClr val="54565A">
                      <a:alpha val="93725"/>
                    </a:srgbClr>
                  </a:solidFill>
                  <a:latin typeface="Neue Montreal"/>
                  <a:ea typeface="Neue Montreal"/>
                  <a:cs typeface="Neue Montreal"/>
                  <a:sym typeface="Neue Montreal"/>
                </a:rPr>
                <a:t>: </a:t>
              </a:r>
            </a:p>
            <a:p>
              <a:pPr algn="l" marL="1295400" indent="-431800" lvl="2">
                <a:lnSpc>
                  <a:spcPts val="6000"/>
                </a:lnSpc>
                <a:buFont typeface="Arial"/>
                <a:buChar char="⚬"/>
              </a:pPr>
              <a:r>
                <a:rPr lang="en-US" sz="3000" spc="30">
                  <a:solidFill>
                    <a:srgbClr val="54565A">
                      <a:alpha val="93725"/>
                    </a:srgbClr>
                  </a:solidFill>
                  <a:latin typeface="Neue Montreal"/>
                  <a:ea typeface="Neue Montreal"/>
                  <a:cs typeface="Neue Montreal"/>
                  <a:sym typeface="Neue Montreal"/>
                </a:rPr>
                <a:t>Spaces: Featured events, Lounge</a:t>
              </a:r>
            </a:p>
            <a:p>
              <a:pPr algn="l" marL="1295400" indent="-431800" lvl="2">
                <a:lnSpc>
                  <a:spcPts val="6000"/>
                </a:lnSpc>
                <a:buFont typeface="Arial"/>
                <a:buChar char="⚬"/>
              </a:pPr>
              <a:r>
                <a:rPr lang="en-US" sz="3000" spc="30">
                  <a:solidFill>
                    <a:srgbClr val="54565A">
                      <a:alpha val="93725"/>
                    </a:srgbClr>
                  </a:solidFill>
                  <a:latin typeface="Neue Montreal"/>
                  <a:ea typeface="Neue Montreal"/>
                  <a:cs typeface="Neue Montreal"/>
                  <a:sym typeface="Neue Montreal"/>
                </a:rPr>
                <a:t>Physical: In-flight magazine</a:t>
              </a:r>
            </a:p>
            <a:p>
              <a:pPr algn="l" marL="1295400" indent="-431800" lvl="2">
                <a:lnSpc>
                  <a:spcPts val="6000"/>
                </a:lnSpc>
                <a:buFont typeface="Arial"/>
                <a:buChar char="⚬"/>
              </a:pPr>
              <a:r>
                <a:rPr lang="en-US" sz="3000" spc="30">
                  <a:solidFill>
                    <a:srgbClr val="54565A">
                      <a:alpha val="93725"/>
                    </a:srgbClr>
                  </a:solidFill>
                  <a:latin typeface="Neue Montreal"/>
                  <a:ea typeface="Neue Montreal"/>
                  <a:cs typeface="Neue Montreal"/>
                  <a:sym typeface="Neue Montreal"/>
                </a:rPr>
                <a:t>Digital: </a:t>
              </a:r>
              <a:r>
                <a:rPr lang="en-US" sz="3000" spc="30">
                  <a:solidFill>
                    <a:srgbClr val="54565A">
                      <a:alpha val="93725"/>
                    </a:srgbClr>
                  </a:solidFill>
                  <a:latin typeface="Neue Montreal"/>
                  <a:ea typeface="Neue Montreal"/>
                  <a:cs typeface="Neue Montreal"/>
                  <a:sym typeface="Neue Montreal"/>
                </a:rPr>
                <a:t>Social, Emailer, Experiences App, Push notifications</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424242"/>
        </a:solidFill>
      </p:bgPr>
    </p:bg>
    <p:spTree>
      <p:nvGrpSpPr>
        <p:cNvPr id="1" name=""/>
        <p:cNvGrpSpPr/>
        <p:nvPr/>
      </p:nvGrpSpPr>
      <p:grpSpPr>
        <a:xfrm>
          <a:off x="0" y="0"/>
          <a:ext cx="0" cy="0"/>
          <a:chOff x="0" y="0"/>
          <a:chExt cx="0" cy="0"/>
        </a:xfrm>
      </p:grpSpPr>
      <p:sp>
        <p:nvSpPr>
          <p:cNvPr name="Freeform 2" id="2"/>
          <p:cNvSpPr/>
          <p:nvPr/>
        </p:nvSpPr>
        <p:spPr>
          <a:xfrm flipH="false" flipV="false" rot="0">
            <a:off x="64223" y="2573989"/>
            <a:ext cx="18339515" cy="9403170"/>
          </a:xfrm>
          <a:custGeom>
            <a:avLst/>
            <a:gdLst/>
            <a:ahLst/>
            <a:cxnLst/>
            <a:rect r="r" b="b" t="t" l="l"/>
            <a:pathLst>
              <a:path h="9403170" w="18339515">
                <a:moveTo>
                  <a:pt x="0" y="0"/>
                </a:moveTo>
                <a:lnTo>
                  <a:pt x="18339516" y="0"/>
                </a:lnTo>
                <a:lnTo>
                  <a:pt x="18339516" y="9403170"/>
                </a:lnTo>
                <a:lnTo>
                  <a:pt x="0" y="9403170"/>
                </a:lnTo>
                <a:lnTo>
                  <a:pt x="0" y="0"/>
                </a:lnTo>
                <a:close/>
              </a:path>
            </a:pathLst>
          </a:custGeom>
          <a:blipFill>
            <a:blip r:embed="rId2">
              <a:alphaModFix amt="16000"/>
            </a:blip>
            <a:stretch>
              <a:fillRect l="0" t="0" r="0" b="0"/>
            </a:stretch>
          </a:blipFill>
        </p:spPr>
      </p:sp>
      <p:grpSp>
        <p:nvGrpSpPr>
          <p:cNvPr name="Group 3" id="3"/>
          <p:cNvGrpSpPr/>
          <p:nvPr/>
        </p:nvGrpSpPr>
        <p:grpSpPr>
          <a:xfrm rot="0">
            <a:off x="-203669" y="-206665"/>
            <a:ext cx="18695337" cy="10493665"/>
            <a:chOff x="0" y="0"/>
            <a:chExt cx="2896397" cy="1625743"/>
          </a:xfrm>
        </p:grpSpPr>
        <p:sp>
          <p:nvSpPr>
            <p:cNvPr name="Freeform 4" id="4"/>
            <p:cNvSpPr/>
            <p:nvPr/>
          </p:nvSpPr>
          <p:spPr>
            <a:xfrm flipH="false" flipV="false" rot="0">
              <a:off x="0" y="0"/>
              <a:ext cx="2896397" cy="1625743"/>
            </a:xfrm>
            <a:custGeom>
              <a:avLst/>
              <a:gdLst/>
              <a:ahLst/>
              <a:cxnLst/>
              <a:rect r="r" b="b" t="t" l="l"/>
              <a:pathLst>
                <a:path h="1625743" w="2896397">
                  <a:moveTo>
                    <a:pt x="0" y="0"/>
                  </a:moveTo>
                  <a:lnTo>
                    <a:pt x="2896397" y="0"/>
                  </a:lnTo>
                  <a:lnTo>
                    <a:pt x="2896397" y="1625743"/>
                  </a:lnTo>
                  <a:lnTo>
                    <a:pt x="0" y="1625743"/>
                  </a:lnTo>
                  <a:close/>
                </a:path>
              </a:pathLst>
            </a:custGeom>
            <a:blipFill>
              <a:blip r:embed="rId3"/>
              <a:stretch>
                <a:fillRect l="0" t="-9440" r="0" b="-9440"/>
              </a:stretch>
            </a:blipFill>
          </p:spPr>
        </p:sp>
      </p:grpSp>
      <p:grpSp>
        <p:nvGrpSpPr>
          <p:cNvPr name="Group 5" id="5"/>
          <p:cNvGrpSpPr/>
          <p:nvPr/>
        </p:nvGrpSpPr>
        <p:grpSpPr>
          <a:xfrm rot="0">
            <a:off x="896226" y="1694204"/>
            <a:ext cx="16495548" cy="6691928"/>
            <a:chOff x="0" y="0"/>
            <a:chExt cx="4344507" cy="1762483"/>
          </a:xfrm>
        </p:grpSpPr>
        <p:sp>
          <p:nvSpPr>
            <p:cNvPr name="Freeform 6" id="6"/>
            <p:cNvSpPr/>
            <p:nvPr/>
          </p:nvSpPr>
          <p:spPr>
            <a:xfrm flipH="false" flipV="false" rot="0">
              <a:off x="0" y="0"/>
              <a:ext cx="4344507" cy="1762483"/>
            </a:xfrm>
            <a:custGeom>
              <a:avLst/>
              <a:gdLst/>
              <a:ahLst/>
              <a:cxnLst/>
              <a:rect r="r" b="b" t="t" l="l"/>
              <a:pathLst>
                <a:path h="1762483" w="4344507">
                  <a:moveTo>
                    <a:pt x="43648" y="0"/>
                  </a:moveTo>
                  <a:lnTo>
                    <a:pt x="4300858" y="0"/>
                  </a:lnTo>
                  <a:cubicBezTo>
                    <a:pt x="4312435" y="0"/>
                    <a:pt x="4323537" y="4599"/>
                    <a:pt x="4331722" y="12784"/>
                  </a:cubicBezTo>
                  <a:cubicBezTo>
                    <a:pt x="4339908" y="20970"/>
                    <a:pt x="4344507" y="32072"/>
                    <a:pt x="4344507" y="43648"/>
                  </a:cubicBezTo>
                  <a:lnTo>
                    <a:pt x="4344507" y="1718835"/>
                  </a:lnTo>
                  <a:cubicBezTo>
                    <a:pt x="4344507" y="1742941"/>
                    <a:pt x="4324965" y="1762483"/>
                    <a:pt x="4300858" y="1762483"/>
                  </a:cubicBezTo>
                  <a:lnTo>
                    <a:pt x="43648" y="1762483"/>
                  </a:lnTo>
                  <a:cubicBezTo>
                    <a:pt x="32072" y="1762483"/>
                    <a:pt x="20970" y="1757885"/>
                    <a:pt x="12784" y="1749699"/>
                  </a:cubicBezTo>
                  <a:cubicBezTo>
                    <a:pt x="4599" y="1741513"/>
                    <a:pt x="0" y="1730411"/>
                    <a:pt x="0" y="1718835"/>
                  </a:cubicBezTo>
                  <a:lnTo>
                    <a:pt x="0" y="43648"/>
                  </a:lnTo>
                  <a:cubicBezTo>
                    <a:pt x="0" y="19542"/>
                    <a:pt x="19542" y="0"/>
                    <a:pt x="43648" y="0"/>
                  </a:cubicBezTo>
                  <a:close/>
                </a:path>
              </a:pathLst>
            </a:custGeom>
            <a:solidFill>
              <a:srgbClr val="424242">
                <a:alpha val="94902"/>
              </a:srgbClr>
            </a:solidFill>
            <a:ln w="19050" cap="rnd">
              <a:solidFill>
                <a:srgbClr val="D0D7DD">
                  <a:alpha val="94902"/>
                </a:srgbClr>
              </a:solidFill>
              <a:prstDash val="solid"/>
              <a:round/>
            </a:ln>
          </p:spPr>
        </p:sp>
        <p:sp>
          <p:nvSpPr>
            <p:cNvPr name="TextBox 7" id="7"/>
            <p:cNvSpPr txBox="true"/>
            <p:nvPr/>
          </p:nvSpPr>
          <p:spPr>
            <a:xfrm>
              <a:off x="0" y="-28575"/>
              <a:ext cx="4344507" cy="1791058"/>
            </a:xfrm>
            <a:prstGeom prst="rect">
              <a:avLst/>
            </a:prstGeom>
          </p:spPr>
          <p:txBody>
            <a:bodyPr anchor="ctr" rtlCol="false" tIns="50800" lIns="50800" bIns="50800" rIns="50800"/>
            <a:lstStyle/>
            <a:p>
              <a:pPr algn="ctr">
                <a:lnSpc>
                  <a:spcPts val="2015"/>
                </a:lnSpc>
              </a:pPr>
            </a:p>
          </p:txBody>
        </p:sp>
      </p:grpSp>
      <p:grpSp>
        <p:nvGrpSpPr>
          <p:cNvPr name="Group 8" id="8"/>
          <p:cNvGrpSpPr/>
          <p:nvPr/>
        </p:nvGrpSpPr>
        <p:grpSpPr>
          <a:xfrm rot="0">
            <a:off x="16488799" y="2088160"/>
            <a:ext cx="480334" cy="480334"/>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 cap="sq">
              <a:solidFill>
                <a:srgbClr val="FFFFFF"/>
              </a:solidFill>
              <a:prstDash val="solid"/>
              <a:miter/>
            </a:ln>
          </p:spPr>
        </p:sp>
        <p:sp>
          <p:nvSpPr>
            <p:cNvPr name="TextBox 10" id="10"/>
            <p:cNvSpPr txBox="true"/>
            <p:nvPr/>
          </p:nvSpPr>
          <p:spPr>
            <a:xfrm>
              <a:off x="76200" y="142875"/>
              <a:ext cx="660400" cy="593725"/>
            </a:xfrm>
            <a:prstGeom prst="rect">
              <a:avLst/>
            </a:prstGeom>
          </p:spPr>
          <p:txBody>
            <a:bodyPr anchor="ctr" rtlCol="false" tIns="50800" lIns="50800" bIns="50800" rIns="50800"/>
            <a:lstStyle/>
            <a:p>
              <a:pPr algn="ctr">
                <a:lnSpc>
                  <a:spcPts val="2350"/>
                </a:lnSpc>
              </a:pPr>
            </a:p>
          </p:txBody>
        </p:sp>
      </p:grpSp>
      <p:sp>
        <p:nvSpPr>
          <p:cNvPr name="TextBox 11" id="11"/>
          <p:cNvSpPr txBox="true"/>
          <p:nvPr/>
        </p:nvSpPr>
        <p:spPr>
          <a:xfrm rot="0">
            <a:off x="3746140" y="2463719"/>
            <a:ext cx="10795719" cy="863600"/>
          </a:xfrm>
          <a:prstGeom prst="rect">
            <a:avLst/>
          </a:prstGeom>
        </p:spPr>
        <p:txBody>
          <a:bodyPr anchor="t" rtlCol="false" tIns="0" lIns="0" bIns="0" rIns="0">
            <a:spAutoFit/>
          </a:bodyPr>
          <a:lstStyle/>
          <a:p>
            <a:pPr algn="ctr">
              <a:lnSpc>
                <a:spcPts val="7000"/>
              </a:lnSpc>
              <a:spcBef>
                <a:spcPct val="0"/>
              </a:spcBef>
            </a:pPr>
            <a:r>
              <a:rPr lang="en-US" b="true" sz="5000">
                <a:solidFill>
                  <a:srgbClr val="FFFFFF"/>
                </a:solidFill>
                <a:latin typeface="Open Sauce Bold"/>
                <a:ea typeface="Open Sauce Bold"/>
                <a:cs typeface="Open Sauce Bold"/>
                <a:sym typeface="Open Sauce Bold"/>
              </a:rPr>
              <a:t> RX</a:t>
            </a:r>
          </a:p>
        </p:txBody>
      </p:sp>
      <p:sp>
        <p:nvSpPr>
          <p:cNvPr name="TextBox 12" id="12"/>
          <p:cNvSpPr txBox="true"/>
          <p:nvPr/>
        </p:nvSpPr>
        <p:spPr>
          <a:xfrm rot="0">
            <a:off x="1920645" y="3500465"/>
            <a:ext cx="14040091" cy="4180840"/>
          </a:xfrm>
          <a:prstGeom prst="rect">
            <a:avLst/>
          </a:prstGeom>
        </p:spPr>
        <p:txBody>
          <a:bodyPr anchor="t" rtlCol="false" tIns="0" lIns="0" bIns="0" rIns="0">
            <a:spAutoFit/>
          </a:bodyPr>
          <a:lstStyle/>
          <a:p>
            <a:pPr algn="l">
              <a:lnSpc>
                <a:spcPts val="4759"/>
              </a:lnSpc>
            </a:pPr>
            <a:r>
              <a:rPr lang="en-US" sz="3399" spc="-159">
                <a:solidFill>
                  <a:srgbClr val="FFFFFF"/>
                </a:solidFill>
                <a:latin typeface="Open Sauce"/>
                <a:ea typeface="Open Sauce"/>
                <a:cs typeface="Open Sauce"/>
                <a:sym typeface="Open Sauce"/>
              </a:rPr>
              <a:t>Rewards Xcelerator is not a rewards catalogue. It is a behaviour-shaping layer that:</a:t>
            </a:r>
          </a:p>
          <a:p>
            <a:pPr algn="l">
              <a:lnSpc>
                <a:spcPts val="4759"/>
              </a:lnSpc>
            </a:pPr>
            <a:r>
              <a:rPr lang="en-US" sz="3399" spc="-159" b="true">
                <a:solidFill>
                  <a:srgbClr val="FFFFFF"/>
                </a:solidFill>
                <a:latin typeface="Open Sauce Bold"/>
                <a:ea typeface="Open Sauce Bold"/>
                <a:cs typeface="Open Sauce Bold"/>
                <a:sym typeface="Open Sauce Bold"/>
              </a:rPr>
              <a:t>Makes value visible - Makes action easy - Makes repetition rewarding.</a:t>
            </a:r>
          </a:p>
          <a:p>
            <a:pPr algn="l">
              <a:lnSpc>
                <a:spcPts val="4759"/>
              </a:lnSpc>
            </a:pPr>
          </a:p>
          <a:p>
            <a:pPr algn="l">
              <a:lnSpc>
                <a:spcPts val="4759"/>
              </a:lnSpc>
            </a:pPr>
            <a:r>
              <a:rPr lang="en-US" sz="3399" spc="-159">
                <a:solidFill>
                  <a:srgbClr val="FFFFFF"/>
                </a:solidFill>
                <a:latin typeface="Open Sauce"/>
                <a:ea typeface="Open Sauce"/>
                <a:cs typeface="Open Sauce"/>
                <a:sym typeface="Open Sauce"/>
              </a:rPr>
              <a:t>As most cardmembers already spend in eligible categories. The gap is not intent, it is awarness &amp; activation. We need to free it from dependency of mental availability by building high emotional connect. </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4634806" y="-3923535"/>
            <a:ext cx="23098854" cy="14210535"/>
          </a:xfrm>
          <a:custGeom>
            <a:avLst/>
            <a:gdLst/>
            <a:ahLst/>
            <a:cxnLst/>
            <a:rect r="r" b="b" t="t" l="l"/>
            <a:pathLst>
              <a:path h="14210535" w="23098854">
                <a:moveTo>
                  <a:pt x="0" y="0"/>
                </a:moveTo>
                <a:lnTo>
                  <a:pt x="23098853" y="0"/>
                </a:lnTo>
                <a:lnTo>
                  <a:pt x="23098853" y="14210535"/>
                </a:lnTo>
                <a:lnTo>
                  <a:pt x="0" y="14210535"/>
                </a:lnTo>
                <a:lnTo>
                  <a:pt x="0" y="0"/>
                </a:lnTo>
                <a:close/>
              </a:path>
            </a:pathLst>
          </a:custGeom>
          <a:blipFill>
            <a:blip r:embed="rId2"/>
            <a:stretch>
              <a:fillRect l="0" t="-4148" r="0" b="-4148"/>
            </a:stretch>
          </a:blipFill>
        </p:spPr>
      </p:sp>
      <p:grpSp>
        <p:nvGrpSpPr>
          <p:cNvPr name="Group 3" id="3"/>
          <p:cNvGrpSpPr/>
          <p:nvPr/>
        </p:nvGrpSpPr>
        <p:grpSpPr>
          <a:xfrm rot="0">
            <a:off x="883713" y="2146621"/>
            <a:ext cx="16520575" cy="5993757"/>
            <a:chOff x="0" y="0"/>
            <a:chExt cx="22027433" cy="7991676"/>
          </a:xfrm>
        </p:grpSpPr>
        <p:grpSp>
          <p:nvGrpSpPr>
            <p:cNvPr name="Group 4" id="4"/>
            <p:cNvGrpSpPr/>
            <p:nvPr/>
          </p:nvGrpSpPr>
          <p:grpSpPr>
            <a:xfrm rot="0">
              <a:off x="0" y="0"/>
              <a:ext cx="22027433" cy="7991676"/>
              <a:chOff x="0" y="0"/>
              <a:chExt cx="4351098" cy="1578603"/>
            </a:xfrm>
          </p:grpSpPr>
          <p:sp>
            <p:nvSpPr>
              <p:cNvPr name="Freeform 5" id="5"/>
              <p:cNvSpPr/>
              <p:nvPr/>
            </p:nvSpPr>
            <p:spPr>
              <a:xfrm flipH="false" flipV="false" rot="0">
                <a:off x="0" y="0"/>
                <a:ext cx="4351098" cy="1578603"/>
              </a:xfrm>
              <a:custGeom>
                <a:avLst/>
                <a:gdLst/>
                <a:ahLst/>
                <a:cxnLst/>
                <a:rect r="r" b="b" t="t" l="l"/>
                <a:pathLst>
                  <a:path h="1578603" w="4351098">
                    <a:moveTo>
                      <a:pt x="23431" y="0"/>
                    </a:moveTo>
                    <a:lnTo>
                      <a:pt x="4327667" y="0"/>
                    </a:lnTo>
                    <a:cubicBezTo>
                      <a:pt x="4333881" y="0"/>
                      <a:pt x="4339841" y="2469"/>
                      <a:pt x="4344235" y="6863"/>
                    </a:cubicBezTo>
                    <a:cubicBezTo>
                      <a:pt x="4348630" y="11257"/>
                      <a:pt x="4351098" y="17217"/>
                      <a:pt x="4351098" y="23431"/>
                    </a:cubicBezTo>
                    <a:lnTo>
                      <a:pt x="4351098" y="1555172"/>
                    </a:lnTo>
                    <a:cubicBezTo>
                      <a:pt x="4351098" y="1568112"/>
                      <a:pt x="4340608" y="1578603"/>
                      <a:pt x="4327667" y="1578603"/>
                    </a:cubicBezTo>
                    <a:lnTo>
                      <a:pt x="23431" y="1578603"/>
                    </a:lnTo>
                    <a:cubicBezTo>
                      <a:pt x="10490" y="1578603"/>
                      <a:pt x="0" y="1568112"/>
                      <a:pt x="0" y="1555172"/>
                    </a:cubicBezTo>
                    <a:lnTo>
                      <a:pt x="0" y="23431"/>
                    </a:lnTo>
                    <a:cubicBezTo>
                      <a:pt x="0" y="10490"/>
                      <a:pt x="10490" y="0"/>
                      <a:pt x="23431" y="0"/>
                    </a:cubicBezTo>
                    <a:close/>
                  </a:path>
                </a:pathLst>
              </a:custGeom>
              <a:solidFill>
                <a:srgbClr val="E9E9E9">
                  <a:alpha val="93725"/>
                </a:srgbClr>
              </a:solidFill>
            </p:spPr>
          </p:sp>
          <p:sp>
            <p:nvSpPr>
              <p:cNvPr name="TextBox 6" id="6"/>
              <p:cNvSpPr txBox="true"/>
              <p:nvPr/>
            </p:nvSpPr>
            <p:spPr>
              <a:xfrm>
                <a:off x="0" y="-38100"/>
                <a:ext cx="4351098" cy="1616703"/>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1331914" y="299934"/>
              <a:ext cx="20461762" cy="1520826"/>
            </a:xfrm>
            <a:prstGeom prst="rect">
              <a:avLst/>
            </a:prstGeom>
          </p:spPr>
          <p:txBody>
            <a:bodyPr anchor="t" rtlCol="false" tIns="0" lIns="0" bIns="0" rIns="0">
              <a:spAutoFit/>
            </a:bodyPr>
            <a:lstStyle/>
            <a:p>
              <a:pPr algn="l">
                <a:lnSpc>
                  <a:spcPts val="8400"/>
                </a:lnSpc>
              </a:pPr>
              <a:r>
                <a:rPr lang="en-US" sz="8000" b="true">
                  <a:solidFill>
                    <a:srgbClr val="54565A">
                      <a:alpha val="93725"/>
                    </a:srgbClr>
                  </a:solidFill>
                  <a:latin typeface="Neue Montreal Bold"/>
                  <a:ea typeface="Neue Montreal Bold"/>
                  <a:cs typeface="Neue Montreal Bold"/>
                  <a:sym typeface="Neue Montreal Bold"/>
                </a:rPr>
                <a:t>MEASURE OF SUCCESS</a:t>
              </a:r>
            </a:p>
          </p:txBody>
        </p:sp>
        <p:sp>
          <p:nvSpPr>
            <p:cNvPr name="TextBox 8" id="8"/>
            <p:cNvSpPr txBox="true"/>
            <p:nvPr/>
          </p:nvSpPr>
          <p:spPr>
            <a:xfrm rot="0">
              <a:off x="1331914" y="2114396"/>
              <a:ext cx="18350260" cy="4911725"/>
            </a:xfrm>
            <a:prstGeom prst="rect">
              <a:avLst/>
            </a:prstGeom>
          </p:spPr>
          <p:txBody>
            <a:bodyPr anchor="t" rtlCol="false" tIns="0" lIns="0" bIns="0" rIns="0">
              <a:spAutoFit/>
            </a:bodyPr>
            <a:lstStyle/>
            <a:p>
              <a:pPr algn="l">
                <a:lnSpc>
                  <a:spcPts val="6000"/>
                </a:lnSpc>
              </a:pPr>
              <a:r>
                <a:rPr lang="en-US" sz="3000" spc="30">
                  <a:solidFill>
                    <a:srgbClr val="54565A">
                      <a:alpha val="93725"/>
                    </a:srgbClr>
                  </a:solidFill>
                  <a:latin typeface="Neue Montreal"/>
                  <a:ea typeface="Neue Montreal"/>
                  <a:cs typeface="Neue Montreal"/>
                  <a:sym typeface="Neue Montreal"/>
                </a:rPr>
                <a:t>New Users =&gt; RX usage within first three months</a:t>
              </a:r>
            </a:p>
            <a:p>
              <a:pPr algn="l">
                <a:lnSpc>
                  <a:spcPts val="6000"/>
                </a:lnSpc>
              </a:pPr>
            </a:p>
            <a:p>
              <a:pPr algn="l">
                <a:lnSpc>
                  <a:spcPts val="6000"/>
                </a:lnSpc>
              </a:pPr>
              <a:r>
                <a:rPr lang="en-US" sz="3000" spc="30">
                  <a:solidFill>
                    <a:srgbClr val="54565A">
                      <a:alpha val="93725"/>
                    </a:srgbClr>
                  </a:solidFill>
                  <a:latin typeface="Neue Montreal"/>
                  <a:ea typeface="Neue Montreal"/>
                  <a:cs typeface="Neue Montreal"/>
                  <a:sym typeface="Neue Montreal"/>
                </a:rPr>
                <a:t>Non Users =&gt; At least one RX-linked transaction in six months</a:t>
              </a:r>
            </a:p>
            <a:p>
              <a:pPr algn="l">
                <a:lnSpc>
                  <a:spcPts val="6000"/>
                </a:lnSpc>
              </a:pPr>
            </a:p>
            <a:p>
              <a:pPr algn="l">
                <a:lnSpc>
                  <a:spcPts val="6000"/>
                </a:lnSpc>
              </a:pPr>
              <a:r>
                <a:rPr lang="en-US" sz="3000" spc="30">
                  <a:solidFill>
                    <a:srgbClr val="54565A">
                      <a:alpha val="93725"/>
                    </a:srgbClr>
                  </a:solidFill>
                  <a:latin typeface="Neue Montreal"/>
                  <a:ea typeface="Neue Montreal"/>
                  <a:cs typeface="Neue Montreal"/>
                  <a:sym typeface="Neue Montreal"/>
                </a:rPr>
                <a:t>Regular Users =&gt; Higher fr</a:t>
              </a:r>
              <a:r>
                <a:rPr lang="en-US" sz="3000" spc="30">
                  <a:solidFill>
                    <a:srgbClr val="54565A">
                      <a:alpha val="93725"/>
                    </a:srgbClr>
                  </a:solidFill>
                  <a:latin typeface="Neue Montreal"/>
                  <a:ea typeface="Neue Montreal"/>
                  <a:cs typeface="Neue Montreal"/>
                  <a:sym typeface="Neue Montreal"/>
                </a:rPr>
                <a:t>equency + higher ticket RX usage</a:t>
              </a:r>
            </a:p>
          </p:txBody>
        </p:sp>
      </p:gr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424242"/>
        </a:solidFill>
      </p:bgPr>
    </p:bg>
    <p:spTree>
      <p:nvGrpSpPr>
        <p:cNvPr id="1" name=""/>
        <p:cNvGrpSpPr/>
        <p:nvPr/>
      </p:nvGrpSpPr>
      <p:grpSpPr>
        <a:xfrm>
          <a:off x="0" y="0"/>
          <a:ext cx="0" cy="0"/>
          <a:chOff x="0" y="0"/>
          <a:chExt cx="0" cy="0"/>
        </a:xfrm>
      </p:grpSpPr>
      <p:sp>
        <p:nvSpPr>
          <p:cNvPr name="Freeform 2" id="2"/>
          <p:cNvSpPr/>
          <p:nvPr/>
        </p:nvSpPr>
        <p:spPr>
          <a:xfrm flipH="false" flipV="false" rot="0">
            <a:off x="64223" y="2573989"/>
            <a:ext cx="18339515" cy="9403170"/>
          </a:xfrm>
          <a:custGeom>
            <a:avLst/>
            <a:gdLst/>
            <a:ahLst/>
            <a:cxnLst/>
            <a:rect r="r" b="b" t="t" l="l"/>
            <a:pathLst>
              <a:path h="9403170" w="18339515">
                <a:moveTo>
                  <a:pt x="0" y="0"/>
                </a:moveTo>
                <a:lnTo>
                  <a:pt x="18339516" y="0"/>
                </a:lnTo>
                <a:lnTo>
                  <a:pt x="18339516" y="9403170"/>
                </a:lnTo>
                <a:lnTo>
                  <a:pt x="0" y="9403170"/>
                </a:lnTo>
                <a:lnTo>
                  <a:pt x="0" y="0"/>
                </a:lnTo>
                <a:close/>
              </a:path>
            </a:pathLst>
          </a:custGeom>
          <a:blipFill>
            <a:blip r:embed="rId2">
              <a:alphaModFix amt="16000"/>
            </a:blip>
            <a:stretch>
              <a:fillRect l="0" t="0" r="0" b="0"/>
            </a:stretch>
          </a:blipFill>
        </p:spPr>
      </p:sp>
      <p:grpSp>
        <p:nvGrpSpPr>
          <p:cNvPr name="Group 3" id="3"/>
          <p:cNvGrpSpPr/>
          <p:nvPr/>
        </p:nvGrpSpPr>
        <p:grpSpPr>
          <a:xfrm rot="0">
            <a:off x="-203669" y="-206665"/>
            <a:ext cx="18695337" cy="10493665"/>
            <a:chOff x="0" y="0"/>
            <a:chExt cx="2896397" cy="1625743"/>
          </a:xfrm>
        </p:grpSpPr>
        <p:sp>
          <p:nvSpPr>
            <p:cNvPr name="Freeform 4" id="4"/>
            <p:cNvSpPr/>
            <p:nvPr/>
          </p:nvSpPr>
          <p:spPr>
            <a:xfrm flipH="false" flipV="false" rot="0">
              <a:off x="0" y="0"/>
              <a:ext cx="2896397" cy="1625743"/>
            </a:xfrm>
            <a:custGeom>
              <a:avLst/>
              <a:gdLst/>
              <a:ahLst/>
              <a:cxnLst/>
              <a:rect r="r" b="b" t="t" l="l"/>
              <a:pathLst>
                <a:path h="1625743" w="2896397">
                  <a:moveTo>
                    <a:pt x="0" y="0"/>
                  </a:moveTo>
                  <a:lnTo>
                    <a:pt x="2896397" y="0"/>
                  </a:lnTo>
                  <a:lnTo>
                    <a:pt x="2896397" y="1625743"/>
                  </a:lnTo>
                  <a:lnTo>
                    <a:pt x="0" y="1625743"/>
                  </a:lnTo>
                  <a:close/>
                </a:path>
              </a:pathLst>
            </a:custGeom>
            <a:blipFill>
              <a:blip r:embed="rId3"/>
              <a:stretch>
                <a:fillRect l="0" t="-9460" r="0" b="-9460"/>
              </a:stretch>
            </a:blipFill>
          </p:spPr>
        </p:sp>
      </p:grpSp>
      <p:grpSp>
        <p:nvGrpSpPr>
          <p:cNvPr name="Group 5" id="5"/>
          <p:cNvGrpSpPr/>
          <p:nvPr/>
        </p:nvGrpSpPr>
        <p:grpSpPr>
          <a:xfrm rot="0">
            <a:off x="896226" y="1694204"/>
            <a:ext cx="16495548" cy="6691928"/>
            <a:chOff x="0" y="0"/>
            <a:chExt cx="4344507" cy="1762483"/>
          </a:xfrm>
        </p:grpSpPr>
        <p:sp>
          <p:nvSpPr>
            <p:cNvPr name="Freeform 6" id="6"/>
            <p:cNvSpPr/>
            <p:nvPr/>
          </p:nvSpPr>
          <p:spPr>
            <a:xfrm flipH="false" flipV="false" rot="0">
              <a:off x="0" y="0"/>
              <a:ext cx="4344507" cy="1762483"/>
            </a:xfrm>
            <a:custGeom>
              <a:avLst/>
              <a:gdLst/>
              <a:ahLst/>
              <a:cxnLst/>
              <a:rect r="r" b="b" t="t" l="l"/>
              <a:pathLst>
                <a:path h="1762483" w="4344507">
                  <a:moveTo>
                    <a:pt x="43648" y="0"/>
                  </a:moveTo>
                  <a:lnTo>
                    <a:pt x="4300858" y="0"/>
                  </a:lnTo>
                  <a:cubicBezTo>
                    <a:pt x="4312435" y="0"/>
                    <a:pt x="4323537" y="4599"/>
                    <a:pt x="4331722" y="12784"/>
                  </a:cubicBezTo>
                  <a:cubicBezTo>
                    <a:pt x="4339908" y="20970"/>
                    <a:pt x="4344507" y="32072"/>
                    <a:pt x="4344507" y="43648"/>
                  </a:cubicBezTo>
                  <a:lnTo>
                    <a:pt x="4344507" y="1718835"/>
                  </a:lnTo>
                  <a:cubicBezTo>
                    <a:pt x="4344507" y="1742941"/>
                    <a:pt x="4324965" y="1762483"/>
                    <a:pt x="4300858" y="1762483"/>
                  </a:cubicBezTo>
                  <a:lnTo>
                    <a:pt x="43648" y="1762483"/>
                  </a:lnTo>
                  <a:cubicBezTo>
                    <a:pt x="32072" y="1762483"/>
                    <a:pt x="20970" y="1757885"/>
                    <a:pt x="12784" y="1749699"/>
                  </a:cubicBezTo>
                  <a:cubicBezTo>
                    <a:pt x="4599" y="1741513"/>
                    <a:pt x="0" y="1730411"/>
                    <a:pt x="0" y="1718835"/>
                  </a:cubicBezTo>
                  <a:lnTo>
                    <a:pt x="0" y="43648"/>
                  </a:lnTo>
                  <a:cubicBezTo>
                    <a:pt x="0" y="19542"/>
                    <a:pt x="19542" y="0"/>
                    <a:pt x="43648" y="0"/>
                  </a:cubicBezTo>
                  <a:close/>
                </a:path>
              </a:pathLst>
            </a:custGeom>
            <a:solidFill>
              <a:srgbClr val="424242">
                <a:alpha val="94902"/>
              </a:srgbClr>
            </a:solidFill>
            <a:ln w="19050" cap="rnd">
              <a:solidFill>
                <a:srgbClr val="D0D7DD">
                  <a:alpha val="94902"/>
                </a:srgbClr>
              </a:solidFill>
              <a:prstDash val="solid"/>
              <a:round/>
            </a:ln>
          </p:spPr>
        </p:sp>
        <p:sp>
          <p:nvSpPr>
            <p:cNvPr name="TextBox 7" id="7"/>
            <p:cNvSpPr txBox="true"/>
            <p:nvPr/>
          </p:nvSpPr>
          <p:spPr>
            <a:xfrm>
              <a:off x="0" y="-28575"/>
              <a:ext cx="4344507" cy="1791058"/>
            </a:xfrm>
            <a:prstGeom prst="rect">
              <a:avLst/>
            </a:prstGeom>
          </p:spPr>
          <p:txBody>
            <a:bodyPr anchor="ctr" rtlCol="false" tIns="50800" lIns="50800" bIns="50800" rIns="50800"/>
            <a:lstStyle/>
            <a:p>
              <a:pPr algn="ctr">
                <a:lnSpc>
                  <a:spcPts val="2015"/>
                </a:lnSpc>
              </a:pPr>
            </a:p>
          </p:txBody>
        </p:sp>
      </p:grpSp>
      <p:grpSp>
        <p:nvGrpSpPr>
          <p:cNvPr name="Group 8" id="8"/>
          <p:cNvGrpSpPr/>
          <p:nvPr/>
        </p:nvGrpSpPr>
        <p:grpSpPr>
          <a:xfrm rot="0">
            <a:off x="16488799" y="2088160"/>
            <a:ext cx="480334" cy="480334"/>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 cap="sq">
              <a:solidFill>
                <a:srgbClr val="FFFFFF"/>
              </a:solidFill>
              <a:prstDash val="solid"/>
              <a:miter/>
            </a:ln>
          </p:spPr>
        </p:sp>
        <p:sp>
          <p:nvSpPr>
            <p:cNvPr name="TextBox 10" id="10"/>
            <p:cNvSpPr txBox="true"/>
            <p:nvPr/>
          </p:nvSpPr>
          <p:spPr>
            <a:xfrm>
              <a:off x="76200" y="142875"/>
              <a:ext cx="660400" cy="593725"/>
            </a:xfrm>
            <a:prstGeom prst="rect">
              <a:avLst/>
            </a:prstGeom>
          </p:spPr>
          <p:txBody>
            <a:bodyPr anchor="ctr" rtlCol="false" tIns="50800" lIns="50800" bIns="50800" rIns="50800"/>
            <a:lstStyle/>
            <a:p>
              <a:pPr algn="ctr">
                <a:lnSpc>
                  <a:spcPts val="2350"/>
                </a:lnSpc>
              </a:pPr>
            </a:p>
          </p:txBody>
        </p:sp>
      </p:grpSp>
      <p:sp>
        <p:nvSpPr>
          <p:cNvPr name="TextBox 11" id="11"/>
          <p:cNvSpPr txBox="true"/>
          <p:nvPr/>
        </p:nvSpPr>
        <p:spPr>
          <a:xfrm rot="0">
            <a:off x="3746140" y="4555980"/>
            <a:ext cx="10795719" cy="863600"/>
          </a:xfrm>
          <a:prstGeom prst="rect">
            <a:avLst/>
          </a:prstGeom>
        </p:spPr>
        <p:txBody>
          <a:bodyPr anchor="t" rtlCol="false" tIns="0" lIns="0" bIns="0" rIns="0">
            <a:spAutoFit/>
          </a:bodyPr>
          <a:lstStyle/>
          <a:p>
            <a:pPr algn="ctr">
              <a:lnSpc>
                <a:spcPts val="7000"/>
              </a:lnSpc>
              <a:spcBef>
                <a:spcPct val="0"/>
              </a:spcBef>
            </a:pPr>
            <a:r>
              <a:rPr lang="en-US" sz="5000">
                <a:solidFill>
                  <a:srgbClr val="FFFFFF"/>
                </a:solidFill>
                <a:latin typeface="Open Sauce"/>
                <a:ea typeface="Open Sauce"/>
                <a:cs typeface="Open Sauce"/>
                <a:sym typeface="Open Sauce"/>
              </a:rPr>
              <a:t>Thoughts?</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424242"/>
        </a:solidFill>
      </p:bgPr>
    </p:bg>
    <p:spTree>
      <p:nvGrpSpPr>
        <p:cNvPr id="1" name=""/>
        <p:cNvGrpSpPr/>
        <p:nvPr/>
      </p:nvGrpSpPr>
      <p:grpSpPr>
        <a:xfrm>
          <a:off x="0" y="0"/>
          <a:ext cx="0" cy="0"/>
          <a:chOff x="0" y="0"/>
          <a:chExt cx="0" cy="0"/>
        </a:xfrm>
      </p:grpSpPr>
      <p:sp>
        <p:nvSpPr>
          <p:cNvPr name="Freeform 2" id="2"/>
          <p:cNvSpPr/>
          <p:nvPr/>
        </p:nvSpPr>
        <p:spPr>
          <a:xfrm flipH="false" flipV="false" rot="0">
            <a:off x="64223" y="2573989"/>
            <a:ext cx="18339515" cy="9403170"/>
          </a:xfrm>
          <a:custGeom>
            <a:avLst/>
            <a:gdLst/>
            <a:ahLst/>
            <a:cxnLst/>
            <a:rect r="r" b="b" t="t" l="l"/>
            <a:pathLst>
              <a:path h="9403170" w="18339515">
                <a:moveTo>
                  <a:pt x="0" y="0"/>
                </a:moveTo>
                <a:lnTo>
                  <a:pt x="18339516" y="0"/>
                </a:lnTo>
                <a:lnTo>
                  <a:pt x="18339516" y="9403170"/>
                </a:lnTo>
                <a:lnTo>
                  <a:pt x="0" y="9403170"/>
                </a:lnTo>
                <a:lnTo>
                  <a:pt x="0" y="0"/>
                </a:lnTo>
                <a:close/>
              </a:path>
            </a:pathLst>
          </a:custGeom>
          <a:blipFill>
            <a:blip r:embed="rId2">
              <a:alphaModFix amt="16000"/>
            </a:blip>
            <a:stretch>
              <a:fillRect l="0" t="0" r="0" b="0"/>
            </a:stretch>
          </a:blipFill>
        </p:spPr>
      </p:sp>
      <p:grpSp>
        <p:nvGrpSpPr>
          <p:cNvPr name="Group 3" id="3"/>
          <p:cNvGrpSpPr/>
          <p:nvPr/>
        </p:nvGrpSpPr>
        <p:grpSpPr>
          <a:xfrm rot="0">
            <a:off x="-203669" y="-206665"/>
            <a:ext cx="18695337" cy="10493665"/>
            <a:chOff x="0" y="0"/>
            <a:chExt cx="2896397" cy="1625743"/>
          </a:xfrm>
        </p:grpSpPr>
        <p:sp>
          <p:nvSpPr>
            <p:cNvPr name="Freeform 4" id="4"/>
            <p:cNvSpPr/>
            <p:nvPr/>
          </p:nvSpPr>
          <p:spPr>
            <a:xfrm flipH="false" flipV="false" rot="0">
              <a:off x="0" y="0"/>
              <a:ext cx="2896397" cy="1625743"/>
            </a:xfrm>
            <a:custGeom>
              <a:avLst/>
              <a:gdLst/>
              <a:ahLst/>
              <a:cxnLst/>
              <a:rect r="r" b="b" t="t" l="l"/>
              <a:pathLst>
                <a:path h="1625743" w="2896397">
                  <a:moveTo>
                    <a:pt x="0" y="0"/>
                  </a:moveTo>
                  <a:lnTo>
                    <a:pt x="2896397" y="0"/>
                  </a:lnTo>
                  <a:lnTo>
                    <a:pt x="2896397" y="1625743"/>
                  </a:lnTo>
                  <a:lnTo>
                    <a:pt x="0" y="1625743"/>
                  </a:lnTo>
                  <a:close/>
                </a:path>
              </a:pathLst>
            </a:custGeom>
            <a:blipFill>
              <a:blip r:embed="rId3"/>
              <a:stretch>
                <a:fillRect l="0" t="-9348" r="0" b="-9348"/>
              </a:stretch>
            </a:blipFill>
          </p:spPr>
        </p:sp>
      </p:grpSp>
      <p:grpSp>
        <p:nvGrpSpPr>
          <p:cNvPr name="Group 5" id="5"/>
          <p:cNvGrpSpPr/>
          <p:nvPr/>
        </p:nvGrpSpPr>
        <p:grpSpPr>
          <a:xfrm rot="0">
            <a:off x="896226" y="1694204"/>
            <a:ext cx="16495548" cy="6691928"/>
            <a:chOff x="0" y="0"/>
            <a:chExt cx="4344507" cy="1762483"/>
          </a:xfrm>
        </p:grpSpPr>
        <p:sp>
          <p:nvSpPr>
            <p:cNvPr name="Freeform 6" id="6"/>
            <p:cNvSpPr/>
            <p:nvPr/>
          </p:nvSpPr>
          <p:spPr>
            <a:xfrm flipH="false" flipV="false" rot="0">
              <a:off x="0" y="0"/>
              <a:ext cx="4344507" cy="1762483"/>
            </a:xfrm>
            <a:custGeom>
              <a:avLst/>
              <a:gdLst/>
              <a:ahLst/>
              <a:cxnLst/>
              <a:rect r="r" b="b" t="t" l="l"/>
              <a:pathLst>
                <a:path h="1762483" w="4344507">
                  <a:moveTo>
                    <a:pt x="43648" y="0"/>
                  </a:moveTo>
                  <a:lnTo>
                    <a:pt x="4300858" y="0"/>
                  </a:lnTo>
                  <a:cubicBezTo>
                    <a:pt x="4312435" y="0"/>
                    <a:pt x="4323537" y="4599"/>
                    <a:pt x="4331722" y="12784"/>
                  </a:cubicBezTo>
                  <a:cubicBezTo>
                    <a:pt x="4339908" y="20970"/>
                    <a:pt x="4344507" y="32072"/>
                    <a:pt x="4344507" y="43648"/>
                  </a:cubicBezTo>
                  <a:lnTo>
                    <a:pt x="4344507" y="1718835"/>
                  </a:lnTo>
                  <a:cubicBezTo>
                    <a:pt x="4344507" y="1742941"/>
                    <a:pt x="4324965" y="1762483"/>
                    <a:pt x="4300858" y="1762483"/>
                  </a:cubicBezTo>
                  <a:lnTo>
                    <a:pt x="43648" y="1762483"/>
                  </a:lnTo>
                  <a:cubicBezTo>
                    <a:pt x="32072" y="1762483"/>
                    <a:pt x="20970" y="1757885"/>
                    <a:pt x="12784" y="1749699"/>
                  </a:cubicBezTo>
                  <a:cubicBezTo>
                    <a:pt x="4599" y="1741513"/>
                    <a:pt x="0" y="1730411"/>
                    <a:pt x="0" y="1718835"/>
                  </a:cubicBezTo>
                  <a:lnTo>
                    <a:pt x="0" y="43648"/>
                  </a:lnTo>
                  <a:cubicBezTo>
                    <a:pt x="0" y="19542"/>
                    <a:pt x="19542" y="0"/>
                    <a:pt x="43648" y="0"/>
                  </a:cubicBezTo>
                  <a:close/>
                </a:path>
              </a:pathLst>
            </a:custGeom>
            <a:solidFill>
              <a:srgbClr val="424242">
                <a:alpha val="94902"/>
              </a:srgbClr>
            </a:solidFill>
            <a:ln w="19050" cap="rnd">
              <a:solidFill>
                <a:srgbClr val="D0D7DD">
                  <a:alpha val="94902"/>
                </a:srgbClr>
              </a:solidFill>
              <a:prstDash val="solid"/>
              <a:round/>
            </a:ln>
          </p:spPr>
        </p:sp>
        <p:sp>
          <p:nvSpPr>
            <p:cNvPr name="TextBox 7" id="7"/>
            <p:cNvSpPr txBox="true"/>
            <p:nvPr/>
          </p:nvSpPr>
          <p:spPr>
            <a:xfrm>
              <a:off x="0" y="-28575"/>
              <a:ext cx="4344507" cy="1791058"/>
            </a:xfrm>
            <a:prstGeom prst="rect">
              <a:avLst/>
            </a:prstGeom>
          </p:spPr>
          <p:txBody>
            <a:bodyPr anchor="ctr" rtlCol="false" tIns="50800" lIns="50800" bIns="50800" rIns="50800"/>
            <a:lstStyle/>
            <a:p>
              <a:pPr algn="ctr">
                <a:lnSpc>
                  <a:spcPts val="2015"/>
                </a:lnSpc>
              </a:pPr>
            </a:p>
          </p:txBody>
        </p:sp>
      </p:grpSp>
      <p:grpSp>
        <p:nvGrpSpPr>
          <p:cNvPr name="Group 8" id="8"/>
          <p:cNvGrpSpPr/>
          <p:nvPr/>
        </p:nvGrpSpPr>
        <p:grpSpPr>
          <a:xfrm rot="0">
            <a:off x="16488799" y="2088160"/>
            <a:ext cx="480334" cy="480334"/>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 cap="sq">
              <a:solidFill>
                <a:srgbClr val="FFFFFF"/>
              </a:solidFill>
              <a:prstDash val="solid"/>
              <a:miter/>
            </a:ln>
          </p:spPr>
        </p:sp>
        <p:sp>
          <p:nvSpPr>
            <p:cNvPr name="TextBox 10" id="10"/>
            <p:cNvSpPr txBox="true"/>
            <p:nvPr/>
          </p:nvSpPr>
          <p:spPr>
            <a:xfrm>
              <a:off x="76200" y="142875"/>
              <a:ext cx="660400" cy="593725"/>
            </a:xfrm>
            <a:prstGeom prst="rect">
              <a:avLst/>
            </a:prstGeom>
          </p:spPr>
          <p:txBody>
            <a:bodyPr anchor="ctr" rtlCol="false" tIns="50800" lIns="50800" bIns="50800" rIns="50800"/>
            <a:lstStyle/>
            <a:p>
              <a:pPr algn="ctr">
                <a:lnSpc>
                  <a:spcPts val="2350"/>
                </a:lnSpc>
              </a:pPr>
            </a:p>
          </p:txBody>
        </p:sp>
      </p:grpSp>
      <p:sp>
        <p:nvSpPr>
          <p:cNvPr name="TextBox 11" id="11"/>
          <p:cNvSpPr txBox="true"/>
          <p:nvPr/>
        </p:nvSpPr>
        <p:spPr>
          <a:xfrm rot="0">
            <a:off x="3746140" y="2463719"/>
            <a:ext cx="10795719" cy="863600"/>
          </a:xfrm>
          <a:prstGeom prst="rect">
            <a:avLst/>
          </a:prstGeom>
        </p:spPr>
        <p:txBody>
          <a:bodyPr anchor="t" rtlCol="false" tIns="0" lIns="0" bIns="0" rIns="0">
            <a:spAutoFit/>
          </a:bodyPr>
          <a:lstStyle/>
          <a:p>
            <a:pPr algn="ctr">
              <a:lnSpc>
                <a:spcPts val="7000"/>
              </a:lnSpc>
              <a:spcBef>
                <a:spcPct val="0"/>
              </a:spcBef>
            </a:pPr>
            <a:r>
              <a:rPr lang="en-US" b="true" sz="5000">
                <a:solidFill>
                  <a:srgbClr val="FFFFFF"/>
                </a:solidFill>
                <a:latin typeface="Open Sauce Heavy"/>
                <a:ea typeface="Open Sauce Heavy"/>
                <a:cs typeface="Open Sauce Heavy"/>
                <a:sym typeface="Open Sauce Heavy"/>
              </a:rPr>
              <a:t>Our Goal</a:t>
            </a:r>
          </a:p>
        </p:txBody>
      </p:sp>
      <p:sp>
        <p:nvSpPr>
          <p:cNvPr name="TextBox 12" id="12"/>
          <p:cNvSpPr txBox="true"/>
          <p:nvPr/>
        </p:nvSpPr>
        <p:spPr>
          <a:xfrm rot="0">
            <a:off x="896226" y="4381038"/>
            <a:ext cx="16495548" cy="1780540"/>
          </a:xfrm>
          <a:prstGeom prst="rect">
            <a:avLst/>
          </a:prstGeom>
        </p:spPr>
        <p:txBody>
          <a:bodyPr anchor="t" rtlCol="false" tIns="0" lIns="0" bIns="0" rIns="0">
            <a:spAutoFit/>
          </a:bodyPr>
          <a:lstStyle/>
          <a:p>
            <a:pPr algn="ctr">
              <a:lnSpc>
                <a:spcPts val="4760"/>
              </a:lnSpc>
            </a:pPr>
            <a:r>
              <a:rPr lang="en-US" sz="3400" spc="-159">
                <a:solidFill>
                  <a:srgbClr val="FFFFFF"/>
                </a:solidFill>
                <a:latin typeface="Open Sauce"/>
                <a:ea typeface="Open Sauce"/>
                <a:cs typeface="Open Sauce"/>
                <a:sym typeface="Open Sauce"/>
              </a:rPr>
              <a:t>To move users from </a:t>
            </a:r>
          </a:p>
          <a:p>
            <a:pPr algn="ctr">
              <a:lnSpc>
                <a:spcPts val="4760"/>
              </a:lnSpc>
            </a:pPr>
          </a:p>
          <a:p>
            <a:pPr algn="ctr">
              <a:lnSpc>
                <a:spcPts val="4760"/>
              </a:lnSpc>
            </a:pPr>
            <a:r>
              <a:rPr lang="en-US" b="true" sz="3400" spc="-159">
                <a:solidFill>
                  <a:srgbClr val="FFFFFF"/>
                </a:solidFill>
                <a:latin typeface="Open Sauce Bold"/>
                <a:ea typeface="Open Sauce Bold"/>
                <a:cs typeface="Open Sauce Bold"/>
                <a:sym typeface="Open Sauce Bold"/>
              </a:rPr>
              <a:t>Unaware → </a:t>
            </a:r>
            <a:r>
              <a:rPr lang="en-US" b="true" sz="3400" spc="-159">
                <a:solidFill>
                  <a:srgbClr val="FFFFFF"/>
                </a:solidFill>
                <a:latin typeface="Open Sauce Bold"/>
                <a:ea typeface="Open Sauce Bold"/>
                <a:cs typeface="Open Sauce Bold"/>
                <a:sym typeface="Open Sauce Bold"/>
              </a:rPr>
              <a:t>Passive Awareness → Intent → Repeated Usage → Brag-worthiness</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424242"/>
        </a:solidFill>
      </p:bgPr>
    </p:bg>
    <p:spTree>
      <p:nvGrpSpPr>
        <p:cNvPr id="1" name=""/>
        <p:cNvGrpSpPr/>
        <p:nvPr/>
      </p:nvGrpSpPr>
      <p:grpSpPr>
        <a:xfrm>
          <a:off x="0" y="0"/>
          <a:ext cx="0" cy="0"/>
          <a:chOff x="0" y="0"/>
          <a:chExt cx="0" cy="0"/>
        </a:xfrm>
      </p:grpSpPr>
      <p:sp>
        <p:nvSpPr>
          <p:cNvPr name="Freeform 2" id="2"/>
          <p:cNvSpPr/>
          <p:nvPr/>
        </p:nvSpPr>
        <p:spPr>
          <a:xfrm flipH="false" flipV="false" rot="0">
            <a:off x="64223" y="2573989"/>
            <a:ext cx="18339515" cy="9403170"/>
          </a:xfrm>
          <a:custGeom>
            <a:avLst/>
            <a:gdLst/>
            <a:ahLst/>
            <a:cxnLst/>
            <a:rect r="r" b="b" t="t" l="l"/>
            <a:pathLst>
              <a:path h="9403170" w="18339515">
                <a:moveTo>
                  <a:pt x="0" y="0"/>
                </a:moveTo>
                <a:lnTo>
                  <a:pt x="18339516" y="0"/>
                </a:lnTo>
                <a:lnTo>
                  <a:pt x="18339516" y="9403170"/>
                </a:lnTo>
                <a:lnTo>
                  <a:pt x="0" y="9403170"/>
                </a:lnTo>
                <a:lnTo>
                  <a:pt x="0" y="0"/>
                </a:lnTo>
                <a:close/>
              </a:path>
            </a:pathLst>
          </a:custGeom>
          <a:blipFill>
            <a:blip r:embed="rId2">
              <a:alphaModFix amt="16000"/>
            </a:blip>
            <a:stretch>
              <a:fillRect l="0" t="0" r="0" b="0"/>
            </a:stretch>
          </a:blipFill>
        </p:spPr>
      </p:sp>
      <p:grpSp>
        <p:nvGrpSpPr>
          <p:cNvPr name="Group 3" id="3"/>
          <p:cNvGrpSpPr/>
          <p:nvPr/>
        </p:nvGrpSpPr>
        <p:grpSpPr>
          <a:xfrm rot="0">
            <a:off x="-203669" y="-206665"/>
            <a:ext cx="18695337" cy="10493665"/>
            <a:chOff x="0" y="0"/>
            <a:chExt cx="2896397" cy="1625743"/>
          </a:xfrm>
        </p:grpSpPr>
        <p:sp>
          <p:nvSpPr>
            <p:cNvPr name="Freeform 4" id="4"/>
            <p:cNvSpPr/>
            <p:nvPr/>
          </p:nvSpPr>
          <p:spPr>
            <a:xfrm flipH="false" flipV="false" rot="0">
              <a:off x="0" y="0"/>
              <a:ext cx="2896397" cy="1625743"/>
            </a:xfrm>
            <a:custGeom>
              <a:avLst/>
              <a:gdLst/>
              <a:ahLst/>
              <a:cxnLst/>
              <a:rect r="r" b="b" t="t" l="l"/>
              <a:pathLst>
                <a:path h="1625743" w="2896397">
                  <a:moveTo>
                    <a:pt x="0" y="0"/>
                  </a:moveTo>
                  <a:lnTo>
                    <a:pt x="2896397" y="0"/>
                  </a:lnTo>
                  <a:lnTo>
                    <a:pt x="2896397" y="1625743"/>
                  </a:lnTo>
                  <a:lnTo>
                    <a:pt x="0" y="1625743"/>
                  </a:lnTo>
                  <a:close/>
                </a:path>
              </a:pathLst>
            </a:custGeom>
            <a:blipFill>
              <a:blip r:embed="rId3"/>
              <a:stretch>
                <a:fillRect l="0" t="-27707" r="0" b="-50451"/>
              </a:stretch>
            </a:blipFill>
          </p:spPr>
        </p:sp>
      </p:grpSp>
      <p:grpSp>
        <p:nvGrpSpPr>
          <p:cNvPr name="Group 5" id="5"/>
          <p:cNvGrpSpPr/>
          <p:nvPr/>
        </p:nvGrpSpPr>
        <p:grpSpPr>
          <a:xfrm rot="0">
            <a:off x="896226" y="1694204"/>
            <a:ext cx="16495548" cy="6691928"/>
            <a:chOff x="0" y="0"/>
            <a:chExt cx="4344507" cy="1762483"/>
          </a:xfrm>
        </p:grpSpPr>
        <p:sp>
          <p:nvSpPr>
            <p:cNvPr name="Freeform 6" id="6"/>
            <p:cNvSpPr/>
            <p:nvPr/>
          </p:nvSpPr>
          <p:spPr>
            <a:xfrm flipH="false" flipV="false" rot="0">
              <a:off x="0" y="0"/>
              <a:ext cx="4344507" cy="1762483"/>
            </a:xfrm>
            <a:custGeom>
              <a:avLst/>
              <a:gdLst/>
              <a:ahLst/>
              <a:cxnLst/>
              <a:rect r="r" b="b" t="t" l="l"/>
              <a:pathLst>
                <a:path h="1762483" w="4344507">
                  <a:moveTo>
                    <a:pt x="43648" y="0"/>
                  </a:moveTo>
                  <a:lnTo>
                    <a:pt x="4300858" y="0"/>
                  </a:lnTo>
                  <a:cubicBezTo>
                    <a:pt x="4312435" y="0"/>
                    <a:pt x="4323537" y="4599"/>
                    <a:pt x="4331722" y="12784"/>
                  </a:cubicBezTo>
                  <a:cubicBezTo>
                    <a:pt x="4339908" y="20970"/>
                    <a:pt x="4344507" y="32072"/>
                    <a:pt x="4344507" y="43648"/>
                  </a:cubicBezTo>
                  <a:lnTo>
                    <a:pt x="4344507" y="1718835"/>
                  </a:lnTo>
                  <a:cubicBezTo>
                    <a:pt x="4344507" y="1742941"/>
                    <a:pt x="4324965" y="1762483"/>
                    <a:pt x="4300858" y="1762483"/>
                  </a:cubicBezTo>
                  <a:lnTo>
                    <a:pt x="43648" y="1762483"/>
                  </a:lnTo>
                  <a:cubicBezTo>
                    <a:pt x="32072" y="1762483"/>
                    <a:pt x="20970" y="1757885"/>
                    <a:pt x="12784" y="1749699"/>
                  </a:cubicBezTo>
                  <a:cubicBezTo>
                    <a:pt x="4599" y="1741513"/>
                    <a:pt x="0" y="1730411"/>
                    <a:pt x="0" y="1718835"/>
                  </a:cubicBezTo>
                  <a:lnTo>
                    <a:pt x="0" y="43648"/>
                  </a:lnTo>
                  <a:cubicBezTo>
                    <a:pt x="0" y="19542"/>
                    <a:pt x="19542" y="0"/>
                    <a:pt x="43648" y="0"/>
                  </a:cubicBezTo>
                  <a:close/>
                </a:path>
              </a:pathLst>
            </a:custGeom>
            <a:solidFill>
              <a:srgbClr val="424242">
                <a:alpha val="94902"/>
              </a:srgbClr>
            </a:solidFill>
            <a:ln w="19050" cap="rnd">
              <a:solidFill>
                <a:srgbClr val="D0D7DD">
                  <a:alpha val="94902"/>
                </a:srgbClr>
              </a:solidFill>
              <a:prstDash val="solid"/>
              <a:round/>
            </a:ln>
          </p:spPr>
        </p:sp>
        <p:sp>
          <p:nvSpPr>
            <p:cNvPr name="TextBox 7" id="7"/>
            <p:cNvSpPr txBox="true"/>
            <p:nvPr/>
          </p:nvSpPr>
          <p:spPr>
            <a:xfrm>
              <a:off x="0" y="-28575"/>
              <a:ext cx="4344507" cy="1791058"/>
            </a:xfrm>
            <a:prstGeom prst="rect">
              <a:avLst/>
            </a:prstGeom>
          </p:spPr>
          <p:txBody>
            <a:bodyPr anchor="ctr" rtlCol="false" tIns="50800" lIns="50800" bIns="50800" rIns="50800"/>
            <a:lstStyle/>
            <a:p>
              <a:pPr algn="ctr">
                <a:lnSpc>
                  <a:spcPts val="2015"/>
                </a:lnSpc>
              </a:pPr>
            </a:p>
          </p:txBody>
        </p:sp>
      </p:grpSp>
      <p:grpSp>
        <p:nvGrpSpPr>
          <p:cNvPr name="Group 8" id="8"/>
          <p:cNvGrpSpPr/>
          <p:nvPr/>
        </p:nvGrpSpPr>
        <p:grpSpPr>
          <a:xfrm rot="0">
            <a:off x="16488799" y="2088160"/>
            <a:ext cx="480334" cy="480334"/>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 cap="sq">
              <a:solidFill>
                <a:srgbClr val="FFFFFF"/>
              </a:solidFill>
              <a:prstDash val="solid"/>
              <a:miter/>
            </a:ln>
          </p:spPr>
        </p:sp>
        <p:sp>
          <p:nvSpPr>
            <p:cNvPr name="TextBox 10" id="10"/>
            <p:cNvSpPr txBox="true"/>
            <p:nvPr/>
          </p:nvSpPr>
          <p:spPr>
            <a:xfrm>
              <a:off x="76200" y="142875"/>
              <a:ext cx="660400" cy="593725"/>
            </a:xfrm>
            <a:prstGeom prst="rect">
              <a:avLst/>
            </a:prstGeom>
          </p:spPr>
          <p:txBody>
            <a:bodyPr anchor="ctr" rtlCol="false" tIns="50800" lIns="50800" bIns="50800" rIns="50800"/>
            <a:lstStyle/>
            <a:p>
              <a:pPr algn="ctr">
                <a:lnSpc>
                  <a:spcPts val="2350"/>
                </a:lnSpc>
              </a:pPr>
            </a:p>
          </p:txBody>
        </p:sp>
      </p:grpSp>
      <p:sp>
        <p:nvSpPr>
          <p:cNvPr name="TextBox 11" id="11"/>
          <p:cNvSpPr txBox="true"/>
          <p:nvPr/>
        </p:nvSpPr>
        <p:spPr>
          <a:xfrm rot="0">
            <a:off x="3746140" y="4555980"/>
            <a:ext cx="10795719" cy="863600"/>
          </a:xfrm>
          <a:prstGeom prst="rect">
            <a:avLst/>
          </a:prstGeom>
        </p:spPr>
        <p:txBody>
          <a:bodyPr anchor="t" rtlCol="false" tIns="0" lIns="0" bIns="0" rIns="0">
            <a:spAutoFit/>
          </a:bodyPr>
          <a:lstStyle/>
          <a:p>
            <a:pPr algn="ctr">
              <a:lnSpc>
                <a:spcPts val="7000"/>
              </a:lnSpc>
              <a:spcBef>
                <a:spcPct val="0"/>
              </a:spcBef>
            </a:pPr>
            <a:r>
              <a:rPr lang="en-US" sz="5000">
                <a:solidFill>
                  <a:srgbClr val="FFFFFF"/>
                </a:solidFill>
                <a:latin typeface="Open Sauce"/>
                <a:ea typeface="Open Sauce"/>
                <a:cs typeface="Open Sauce"/>
                <a:sym typeface="Open Sauce"/>
              </a:rPr>
              <a:t>Users, Journeys &amp; Barriers</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16981" r="0" b="-1328"/>
            </a:stretch>
          </a:blipFill>
        </p:spPr>
      </p:sp>
      <p:grpSp>
        <p:nvGrpSpPr>
          <p:cNvPr name="Group 3" id="3"/>
          <p:cNvGrpSpPr/>
          <p:nvPr/>
        </p:nvGrpSpPr>
        <p:grpSpPr>
          <a:xfrm rot="0">
            <a:off x="594857" y="1490165"/>
            <a:ext cx="5223879" cy="4506320"/>
            <a:chOff x="0" y="0"/>
            <a:chExt cx="6965172" cy="6008427"/>
          </a:xfrm>
        </p:grpSpPr>
        <p:grpSp>
          <p:nvGrpSpPr>
            <p:cNvPr name="Group 4" id="4"/>
            <p:cNvGrpSpPr/>
            <p:nvPr/>
          </p:nvGrpSpPr>
          <p:grpSpPr>
            <a:xfrm rot="0">
              <a:off x="0" y="0"/>
              <a:ext cx="6965172" cy="6008427"/>
              <a:chOff x="0" y="0"/>
              <a:chExt cx="1375837" cy="1186850"/>
            </a:xfrm>
          </p:grpSpPr>
          <p:sp>
            <p:nvSpPr>
              <p:cNvPr name="Freeform 5" id="5"/>
              <p:cNvSpPr/>
              <p:nvPr/>
            </p:nvSpPr>
            <p:spPr>
              <a:xfrm flipH="false" flipV="false" rot="0">
                <a:off x="0" y="0"/>
                <a:ext cx="1375837" cy="1186850"/>
              </a:xfrm>
              <a:custGeom>
                <a:avLst/>
                <a:gdLst/>
                <a:ahLst/>
                <a:cxnLst/>
                <a:rect r="r" b="b" t="t" l="l"/>
                <a:pathLst>
                  <a:path h="1186850" w="1375837">
                    <a:moveTo>
                      <a:pt x="74101" y="0"/>
                    </a:moveTo>
                    <a:lnTo>
                      <a:pt x="1301735" y="0"/>
                    </a:lnTo>
                    <a:cubicBezTo>
                      <a:pt x="1342660" y="0"/>
                      <a:pt x="1375837" y="33176"/>
                      <a:pt x="1375837" y="74101"/>
                    </a:cubicBezTo>
                    <a:lnTo>
                      <a:pt x="1375837" y="1112748"/>
                    </a:lnTo>
                    <a:cubicBezTo>
                      <a:pt x="1375837" y="1153673"/>
                      <a:pt x="1342660" y="1186850"/>
                      <a:pt x="1301735" y="1186850"/>
                    </a:cubicBezTo>
                    <a:lnTo>
                      <a:pt x="74101" y="1186850"/>
                    </a:lnTo>
                    <a:cubicBezTo>
                      <a:pt x="33176" y="1186850"/>
                      <a:pt x="0" y="1153673"/>
                      <a:pt x="0" y="1112748"/>
                    </a:cubicBezTo>
                    <a:lnTo>
                      <a:pt x="0" y="74101"/>
                    </a:lnTo>
                    <a:cubicBezTo>
                      <a:pt x="0" y="33176"/>
                      <a:pt x="33176" y="0"/>
                      <a:pt x="74101" y="0"/>
                    </a:cubicBezTo>
                    <a:close/>
                  </a:path>
                </a:pathLst>
              </a:custGeom>
              <a:solidFill>
                <a:srgbClr val="E9E9E9">
                  <a:alpha val="93725"/>
                </a:srgbClr>
              </a:solidFill>
            </p:spPr>
          </p:sp>
          <p:sp>
            <p:nvSpPr>
              <p:cNvPr name="TextBox 6" id="6"/>
              <p:cNvSpPr txBox="true"/>
              <p:nvPr/>
            </p:nvSpPr>
            <p:spPr>
              <a:xfrm>
                <a:off x="0" y="-38100"/>
                <a:ext cx="1375837" cy="1224950"/>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421157" y="299934"/>
              <a:ext cx="6470100" cy="1520826"/>
            </a:xfrm>
            <a:prstGeom prst="rect">
              <a:avLst/>
            </a:prstGeom>
          </p:spPr>
          <p:txBody>
            <a:bodyPr anchor="t" rtlCol="false" tIns="0" lIns="0" bIns="0" rIns="0">
              <a:spAutoFit/>
            </a:bodyPr>
            <a:lstStyle/>
            <a:p>
              <a:pPr algn="l">
                <a:lnSpc>
                  <a:spcPts val="8400"/>
                </a:lnSpc>
              </a:pPr>
              <a:r>
                <a:rPr lang="en-US" sz="8000" b="true">
                  <a:solidFill>
                    <a:srgbClr val="54565A">
                      <a:alpha val="93725"/>
                    </a:srgbClr>
                  </a:solidFill>
                  <a:latin typeface="Neue Montreal Bold"/>
                  <a:ea typeface="Neue Montreal Bold"/>
                  <a:cs typeface="Neue Montreal Bold"/>
                  <a:sym typeface="Neue Montreal Bold"/>
                </a:rPr>
                <a:t>New User</a:t>
              </a:r>
            </a:p>
          </p:txBody>
        </p:sp>
        <p:sp>
          <p:nvSpPr>
            <p:cNvPr name="TextBox 8" id="8"/>
            <p:cNvSpPr txBox="true"/>
            <p:nvPr/>
          </p:nvSpPr>
          <p:spPr>
            <a:xfrm rot="0">
              <a:off x="421157" y="2304896"/>
              <a:ext cx="5802434" cy="3703531"/>
            </a:xfrm>
            <a:prstGeom prst="rect">
              <a:avLst/>
            </a:prstGeom>
          </p:spPr>
          <p:txBody>
            <a:bodyPr anchor="t" rtlCol="false" tIns="0" lIns="0" bIns="0" rIns="0">
              <a:spAutoFit/>
            </a:bodyPr>
            <a:lstStyle/>
            <a:p>
              <a:pPr algn="l">
                <a:lnSpc>
                  <a:spcPts val="3220"/>
                </a:lnSpc>
              </a:pPr>
              <a:r>
                <a:rPr lang="en-US" sz="2300" spc="23">
                  <a:solidFill>
                    <a:srgbClr val="54565A">
                      <a:alpha val="93725"/>
                    </a:srgbClr>
                  </a:solidFill>
                  <a:latin typeface="Neue Montreal"/>
                  <a:ea typeface="Neue Montreal"/>
                  <a:cs typeface="Neue Montreal"/>
                  <a:sym typeface="Neue Montreal"/>
                </a:rPr>
                <a:t>New cardmember, looking for more benefits than the fee spent, unfamiliar with the ecosystem.</a:t>
              </a:r>
            </a:p>
            <a:p>
              <a:pPr algn="l">
                <a:lnSpc>
                  <a:spcPts val="3220"/>
                </a:lnSpc>
              </a:pPr>
            </a:p>
            <a:p>
              <a:pPr algn="l">
                <a:lnSpc>
                  <a:spcPts val="3220"/>
                </a:lnSpc>
              </a:pPr>
              <a:r>
                <a:rPr lang="en-US" b="true" sz="2300" i="true" spc="23">
                  <a:solidFill>
                    <a:srgbClr val="54565A">
                      <a:alpha val="93725"/>
                    </a:srgbClr>
                  </a:solidFill>
                  <a:latin typeface="Neue Montreal Bold Italics"/>
                  <a:ea typeface="Neue Montreal Bold Italics"/>
                  <a:cs typeface="Neue Montreal Bold Italics"/>
                  <a:sym typeface="Neue Montreal Bold Italics"/>
                </a:rPr>
                <a:t>Need signals that they made the right decision.</a:t>
              </a:r>
            </a:p>
            <a:p>
              <a:pPr algn="l">
                <a:lnSpc>
                  <a:spcPts val="3220"/>
                </a:lnSpc>
              </a:pPr>
            </a:p>
          </p:txBody>
        </p:sp>
      </p:grpSp>
      <p:grpSp>
        <p:nvGrpSpPr>
          <p:cNvPr name="Group 9" id="9"/>
          <p:cNvGrpSpPr/>
          <p:nvPr/>
        </p:nvGrpSpPr>
        <p:grpSpPr>
          <a:xfrm rot="0">
            <a:off x="6532060" y="1521235"/>
            <a:ext cx="11017214" cy="5987820"/>
            <a:chOff x="0" y="0"/>
            <a:chExt cx="14689619" cy="7983760"/>
          </a:xfrm>
        </p:grpSpPr>
        <p:grpSp>
          <p:nvGrpSpPr>
            <p:cNvPr name="Group 10" id="10"/>
            <p:cNvGrpSpPr/>
            <p:nvPr/>
          </p:nvGrpSpPr>
          <p:grpSpPr>
            <a:xfrm rot="0">
              <a:off x="0" y="0"/>
              <a:ext cx="14689619" cy="7983760"/>
              <a:chOff x="0" y="0"/>
              <a:chExt cx="2901653" cy="1577039"/>
            </a:xfrm>
          </p:grpSpPr>
          <p:sp>
            <p:nvSpPr>
              <p:cNvPr name="Freeform 11" id="11"/>
              <p:cNvSpPr/>
              <p:nvPr/>
            </p:nvSpPr>
            <p:spPr>
              <a:xfrm flipH="false" flipV="false" rot="0">
                <a:off x="0" y="0"/>
                <a:ext cx="2901653" cy="1577039"/>
              </a:xfrm>
              <a:custGeom>
                <a:avLst/>
                <a:gdLst/>
                <a:ahLst/>
                <a:cxnLst/>
                <a:rect r="r" b="b" t="t" l="l"/>
                <a:pathLst>
                  <a:path h="1577039" w="2901653">
                    <a:moveTo>
                      <a:pt x="35136" y="0"/>
                    </a:moveTo>
                    <a:lnTo>
                      <a:pt x="2866517" y="0"/>
                    </a:lnTo>
                    <a:cubicBezTo>
                      <a:pt x="2875836" y="0"/>
                      <a:pt x="2884773" y="3702"/>
                      <a:pt x="2891362" y="10291"/>
                    </a:cubicBezTo>
                    <a:cubicBezTo>
                      <a:pt x="2897951" y="16880"/>
                      <a:pt x="2901653" y="25817"/>
                      <a:pt x="2901653" y="35136"/>
                    </a:cubicBezTo>
                    <a:lnTo>
                      <a:pt x="2901653" y="1541903"/>
                    </a:lnTo>
                    <a:cubicBezTo>
                      <a:pt x="2901653" y="1551222"/>
                      <a:pt x="2897951" y="1560159"/>
                      <a:pt x="2891362" y="1566748"/>
                    </a:cubicBezTo>
                    <a:cubicBezTo>
                      <a:pt x="2884773" y="1573337"/>
                      <a:pt x="2875836" y="1577039"/>
                      <a:pt x="2866517" y="1577039"/>
                    </a:cubicBezTo>
                    <a:lnTo>
                      <a:pt x="35136" y="1577039"/>
                    </a:lnTo>
                    <a:cubicBezTo>
                      <a:pt x="25817" y="1577039"/>
                      <a:pt x="16880" y="1573337"/>
                      <a:pt x="10291" y="1566748"/>
                    </a:cubicBezTo>
                    <a:cubicBezTo>
                      <a:pt x="3702" y="1560159"/>
                      <a:pt x="0" y="1551222"/>
                      <a:pt x="0" y="1541903"/>
                    </a:cubicBezTo>
                    <a:lnTo>
                      <a:pt x="0" y="35136"/>
                    </a:lnTo>
                    <a:cubicBezTo>
                      <a:pt x="0" y="25817"/>
                      <a:pt x="3702" y="16880"/>
                      <a:pt x="10291" y="10291"/>
                    </a:cubicBezTo>
                    <a:cubicBezTo>
                      <a:pt x="16880" y="3702"/>
                      <a:pt x="25817" y="0"/>
                      <a:pt x="35136" y="0"/>
                    </a:cubicBezTo>
                    <a:close/>
                  </a:path>
                </a:pathLst>
              </a:custGeom>
              <a:solidFill>
                <a:srgbClr val="E9E9E9">
                  <a:alpha val="93725"/>
                </a:srgbClr>
              </a:solidFill>
            </p:spPr>
          </p:sp>
          <p:sp>
            <p:nvSpPr>
              <p:cNvPr name="TextBox 12" id="12"/>
              <p:cNvSpPr txBox="true"/>
              <p:nvPr/>
            </p:nvSpPr>
            <p:spPr>
              <a:xfrm>
                <a:off x="0" y="-38100"/>
                <a:ext cx="2901653" cy="1615139"/>
              </a:xfrm>
              <a:prstGeom prst="rect">
                <a:avLst/>
              </a:prstGeom>
            </p:spPr>
            <p:txBody>
              <a:bodyPr anchor="ctr" rtlCol="false" tIns="50800" lIns="50800" bIns="50800" rIns="50800"/>
              <a:lstStyle/>
              <a:p>
                <a:pPr algn="ctr">
                  <a:lnSpc>
                    <a:spcPts val="2659"/>
                  </a:lnSpc>
                </a:pPr>
              </a:p>
            </p:txBody>
          </p:sp>
        </p:grpSp>
        <p:sp>
          <p:nvSpPr>
            <p:cNvPr name="TextBox 13" id="13"/>
            <p:cNvSpPr txBox="true"/>
            <p:nvPr/>
          </p:nvSpPr>
          <p:spPr>
            <a:xfrm rot="0">
              <a:off x="888225" y="299934"/>
              <a:ext cx="13645507" cy="1520826"/>
            </a:xfrm>
            <a:prstGeom prst="rect">
              <a:avLst/>
            </a:prstGeom>
          </p:spPr>
          <p:txBody>
            <a:bodyPr anchor="t" rtlCol="false" tIns="0" lIns="0" bIns="0" rIns="0">
              <a:spAutoFit/>
            </a:bodyPr>
            <a:lstStyle/>
            <a:p>
              <a:pPr algn="l">
                <a:lnSpc>
                  <a:spcPts val="8400"/>
                </a:lnSpc>
              </a:pPr>
              <a:r>
                <a:rPr lang="en-US" sz="8000" b="true">
                  <a:solidFill>
                    <a:srgbClr val="54565A">
                      <a:alpha val="93725"/>
                    </a:srgbClr>
                  </a:solidFill>
                  <a:latin typeface="Neue Montreal Bold"/>
                  <a:ea typeface="Neue Montreal Bold"/>
                  <a:cs typeface="Neue Montreal Bold"/>
                  <a:sym typeface="Neue Montreal Bold"/>
                </a:rPr>
                <a:t>Journey &amp; Interaction</a:t>
              </a:r>
            </a:p>
          </p:txBody>
        </p:sp>
        <p:sp>
          <p:nvSpPr>
            <p:cNvPr name="TextBox 14" id="14"/>
            <p:cNvSpPr txBox="true"/>
            <p:nvPr/>
          </p:nvSpPr>
          <p:spPr>
            <a:xfrm rot="0">
              <a:off x="888225" y="2171546"/>
              <a:ext cx="12237392" cy="5292299"/>
            </a:xfrm>
            <a:prstGeom prst="rect">
              <a:avLst/>
            </a:prstGeom>
          </p:spPr>
          <p:txBody>
            <a:bodyPr anchor="t" rtlCol="false" tIns="0" lIns="0" bIns="0" rIns="0">
              <a:spAutoFit/>
            </a:bodyPr>
            <a:lstStyle/>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Receives onboarding package</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Welcome calls explain features broadly</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App download happens actively</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Initiates first transaction, high on curiosity</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First lounge visit </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Explores f</a:t>
              </a:r>
              <a:r>
                <a:rPr lang="en-US" sz="2300" spc="23">
                  <a:solidFill>
                    <a:srgbClr val="54565A">
                      <a:alpha val="93725"/>
                    </a:srgbClr>
                  </a:solidFill>
                  <a:latin typeface="Neue Montreal"/>
                  <a:ea typeface="Neue Montreal"/>
                  <a:cs typeface="Neue Montreal"/>
                  <a:sym typeface="Neue Montreal"/>
                </a:rPr>
                <a:t>irst bill and tries to understand reward points</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Em</a:t>
              </a:r>
              <a:r>
                <a:rPr lang="en-US" sz="2300" spc="23">
                  <a:solidFill>
                    <a:srgbClr val="54565A">
                      <a:alpha val="93725"/>
                    </a:srgbClr>
                  </a:solidFill>
                  <a:latin typeface="Neue Montreal"/>
                  <a:ea typeface="Neue Montreal"/>
                  <a:cs typeface="Neue Montreal"/>
                  <a:sym typeface="Neue Montreal"/>
                </a:rPr>
                <a:t>ailers are sk</a:t>
              </a:r>
              <a:r>
                <a:rPr lang="en-US" sz="2300" spc="23">
                  <a:solidFill>
                    <a:srgbClr val="54565A">
                      <a:alpha val="93725"/>
                    </a:srgbClr>
                  </a:solidFill>
                  <a:latin typeface="Neue Montreal"/>
                  <a:ea typeface="Neue Montreal"/>
                  <a:cs typeface="Neue Montreal"/>
                  <a:sym typeface="Neue Montreal"/>
                </a:rPr>
                <a:t>imm</a:t>
              </a:r>
              <a:r>
                <a:rPr lang="en-US" sz="2300" spc="23">
                  <a:solidFill>
                    <a:srgbClr val="54565A">
                      <a:alpha val="93725"/>
                    </a:srgbClr>
                  </a:solidFill>
                  <a:latin typeface="Neue Montreal"/>
                  <a:ea typeface="Neue Montreal"/>
                  <a:cs typeface="Neue Montreal"/>
                  <a:sym typeface="Neue Montreal"/>
                </a:rPr>
                <a:t>ed</a:t>
              </a:r>
            </a:p>
          </p:txBody>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9245" r="0" b="-9245"/>
            </a:stretch>
          </a:blipFill>
        </p:spPr>
      </p:sp>
      <p:grpSp>
        <p:nvGrpSpPr>
          <p:cNvPr name="Group 3" id="3"/>
          <p:cNvGrpSpPr/>
          <p:nvPr/>
        </p:nvGrpSpPr>
        <p:grpSpPr>
          <a:xfrm rot="0">
            <a:off x="594857" y="1490165"/>
            <a:ext cx="5223879" cy="4506320"/>
            <a:chOff x="0" y="0"/>
            <a:chExt cx="6965172" cy="6008427"/>
          </a:xfrm>
        </p:grpSpPr>
        <p:grpSp>
          <p:nvGrpSpPr>
            <p:cNvPr name="Group 4" id="4"/>
            <p:cNvGrpSpPr/>
            <p:nvPr/>
          </p:nvGrpSpPr>
          <p:grpSpPr>
            <a:xfrm rot="0">
              <a:off x="0" y="0"/>
              <a:ext cx="6965172" cy="6008427"/>
              <a:chOff x="0" y="0"/>
              <a:chExt cx="1375837" cy="1186850"/>
            </a:xfrm>
          </p:grpSpPr>
          <p:sp>
            <p:nvSpPr>
              <p:cNvPr name="Freeform 5" id="5"/>
              <p:cNvSpPr/>
              <p:nvPr/>
            </p:nvSpPr>
            <p:spPr>
              <a:xfrm flipH="false" flipV="false" rot="0">
                <a:off x="0" y="0"/>
                <a:ext cx="1375837" cy="1186850"/>
              </a:xfrm>
              <a:custGeom>
                <a:avLst/>
                <a:gdLst/>
                <a:ahLst/>
                <a:cxnLst/>
                <a:rect r="r" b="b" t="t" l="l"/>
                <a:pathLst>
                  <a:path h="1186850" w="1375837">
                    <a:moveTo>
                      <a:pt x="74101" y="0"/>
                    </a:moveTo>
                    <a:lnTo>
                      <a:pt x="1301735" y="0"/>
                    </a:lnTo>
                    <a:cubicBezTo>
                      <a:pt x="1342660" y="0"/>
                      <a:pt x="1375837" y="33176"/>
                      <a:pt x="1375837" y="74101"/>
                    </a:cubicBezTo>
                    <a:lnTo>
                      <a:pt x="1375837" y="1112748"/>
                    </a:lnTo>
                    <a:cubicBezTo>
                      <a:pt x="1375837" y="1153673"/>
                      <a:pt x="1342660" y="1186850"/>
                      <a:pt x="1301735" y="1186850"/>
                    </a:cubicBezTo>
                    <a:lnTo>
                      <a:pt x="74101" y="1186850"/>
                    </a:lnTo>
                    <a:cubicBezTo>
                      <a:pt x="33176" y="1186850"/>
                      <a:pt x="0" y="1153673"/>
                      <a:pt x="0" y="1112748"/>
                    </a:cubicBezTo>
                    <a:lnTo>
                      <a:pt x="0" y="74101"/>
                    </a:lnTo>
                    <a:cubicBezTo>
                      <a:pt x="0" y="33176"/>
                      <a:pt x="33176" y="0"/>
                      <a:pt x="74101" y="0"/>
                    </a:cubicBezTo>
                    <a:close/>
                  </a:path>
                </a:pathLst>
              </a:custGeom>
              <a:solidFill>
                <a:srgbClr val="E9E9E9">
                  <a:alpha val="93725"/>
                </a:srgbClr>
              </a:solidFill>
            </p:spPr>
          </p:sp>
          <p:sp>
            <p:nvSpPr>
              <p:cNvPr name="TextBox 6" id="6"/>
              <p:cNvSpPr txBox="true"/>
              <p:nvPr/>
            </p:nvSpPr>
            <p:spPr>
              <a:xfrm>
                <a:off x="0" y="-38100"/>
                <a:ext cx="1375837" cy="1224950"/>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421157" y="299934"/>
              <a:ext cx="6470100" cy="1520826"/>
            </a:xfrm>
            <a:prstGeom prst="rect">
              <a:avLst/>
            </a:prstGeom>
          </p:spPr>
          <p:txBody>
            <a:bodyPr anchor="t" rtlCol="false" tIns="0" lIns="0" bIns="0" rIns="0">
              <a:spAutoFit/>
            </a:bodyPr>
            <a:lstStyle/>
            <a:p>
              <a:pPr algn="l">
                <a:lnSpc>
                  <a:spcPts val="8400"/>
                </a:lnSpc>
              </a:pPr>
              <a:r>
                <a:rPr lang="en-US" sz="8000" b="true">
                  <a:solidFill>
                    <a:srgbClr val="54565A">
                      <a:alpha val="93725"/>
                    </a:srgbClr>
                  </a:solidFill>
                  <a:latin typeface="Neue Montreal Bold"/>
                  <a:ea typeface="Neue Montreal Bold"/>
                  <a:cs typeface="Neue Montreal Bold"/>
                  <a:sym typeface="Neue Montreal Bold"/>
                </a:rPr>
                <a:t>Non User</a:t>
              </a:r>
            </a:p>
          </p:txBody>
        </p:sp>
        <p:sp>
          <p:nvSpPr>
            <p:cNvPr name="TextBox 8" id="8"/>
            <p:cNvSpPr txBox="true"/>
            <p:nvPr/>
          </p:nvSpPr>
          <p:spPr>
            <a:xfrm rot="0">
              <a:off x="421157" y="2304896"/>
              <a:ext cx="5802434" cy="3703531"/>
            </a:xfrm>
            <a:prstGeom prst="rect">
              <a:avLst/>
            </a:prstGeom>
          </p:spPr>
          <p:txBody>
            <a:bodyPr anchor="t" rtlCol="false" tIns="0" lIns="0" bIns="0" rIns="0">
              <a:spAutoFit/>
            </a:bodyPr>
            <a:lstStyle/>
            <a:p>
              <a:pPr algn="l">
                <a:lnSpc>
                  <a:spcPts val="3220"/>
                </a:lnSpc>
              </a:pPr>
              <a:r>
                <a:rPr lang="en-US" sz="2300" spc="23">
                  <a:solidFill>
                    <a:srgbClr val="54565A">
                      <a:alpha val="93725"/>
                    </a:srgbClr>
                  </a:solidFill>
                  <a:latin typeface="Neue Montreal"/>
                  <a:ea typeface="Neue Montreal"/>
                  <a:cs typeface="Neue Montreal"/>
                  <a:sym typeface="Neue Montreal"/>
                </a:rPr>
                <a:t>Long‑time cardholder, uses the card habitually but does not actively explore rewards.</a:t>
              </a:r>
            </a:p>
            <a:p>
              <a:pPr algn="l">
                <a:lnSpc>
                  <a:spcPts val="3220"/>
                </a:lnSpc>
              </a:pPr>
            </a:p>
            <a:p>
              <a:pPr algn="l">
                <a:lnSpc>
                  <a:spcPts val="3220"/>
                </a:lnSpc>
              </a:pPr>
              <a:r>
                <a:rPr lang="en-US" sz="2300" spc="23" b="true">
                  <a:solidFill>
                    <a:srgbClr val="54565A">
                      <a:alpha val="93725"/>
                    </a:srgbClr>
                  </a:solidFill>
                  <a:latin typeface="Neue Montreal Bold"/>
                  <a:ea typeface="Neue Montreal Bold"/>
                  <a:cs typeface="Neue Montreal Bold"/>
                  <a:sym typeface="Neue Montreal Bold"/>
                </a:rPr>
                <a:t>Looking for</a:t>
              </a:r>
              <a:r>
                <a:rPr lang="en-US" b="true" sz="2300" spc="23">
                  <a:solidFill>
                    <a:srgbClr val="54565A">
                      <a:alpha val="93725"/>
                    </a:srgbClr>
                  </a:solidFill>
                  <a:latin typeface="Neue Montreal Bold"/>
                  <a:ea typeface="Neue Montreal Bold"/>
                  <a:cs typeface="Neue Montreal Bold"/>
                  <a:sym typeface="Neue Montreal Bold"/>
                </a:rPr>
                <a:t> benefits that </a:t>
              </a:r>
              <a:r>
                <a:rPr lang="en-US" sz="2300" spc="23" b="true">
                  <a:solidFill>
                    <a:srgbClr val="54565A">
                      <a:alpha val="93725"/>
                    </a:srgbClr>
                  </a:solidFill>
                  <a:latin typeface="Neue Montreal Bold"/>
                  <a:ea typeface="Neue Montreal Bold"/>
                  <a:cs typeface="Neue Montreal Bold"/>
                  <a:sym typeface="Neue Montreal Bold"/>
                </a:rPr>
                <a:t>di</a:t>
              </a:r>
              <a:r>
                <a:rPr lang="en-US" b="true" sz="2300" spc="23">
                  <a:solidFill>
                    <a:srgbClr val="54565A">
                      <a:alpha val="93725"/>
                    </a:srgbClr>
                  </a:solidFill>
                  <a:latin typeface="Neue Montreal Bold"/>
                  <a:ea typeface="Neue Montreal Bold"/>
                  <a:cs typeface="Neue Montreal Bold"/>
                  <a:sym typeface="Neue Montreal Bold"/>
                </a:rPr>
                <a:t>s</a:t>
              </a:r>
              <a:r>
                <a:rPr lang="en-US" sz="2300" spc="23" b="true">
                  <a:solidFill>
                    <a:srgbClr val="54565A">
                      <a:alpha val="93725"/>
                    </a:srgbClr>
                  </a:solidFill>
                  <a:latin typeface="Neue Montreal Bold"/>
                  <a:ea typeface="Neue Montreal Bold"/>
                  <a:cs typeface="Neue Montreal Bold"/>
                  <a:sym typeface="Neue Montreal Bold"/>
                </a:rPr>
                <a:t>play</a:t>
              </a:r>
              <a:r>
                <a:rPr lang="en-US" b="true" sz="2300" spc="23">
                  <a:solidFill>
                    <a:srgbClr val="54565A">
                      <a:alpha val="93725"/>
                    </a:srgbClr>
                  </a:solidFill>
                  <a:latin typeface="Neue Montreal Bold"/>
                  <a:ea typeface="Neue Montreal Bold"/>
                  <a:cs typeface="Neue Montreal Bold"/>
                  <a:sym typeface="Neue Montreal Bold"/>
                </a:rPr>
                <a:t>s the power of  their card.</a:t>
              </a:r>
            </a:p>
            <a:p>
              <a:pPr algn="l">
                <a:lnSpc>
                  <a:spcPts val="3220"/>
                </a:lnSpc>
              </a:pPr>
            </a:p>
          </p:txBody>
        </p:sp>
      </p:grpSp>
      <p:grpSp>
        <p:nvGrpSpPr>
          <p:cNvPr name="Group 9" id="9"/>
          <p:cNvGrpSpPr/>
          <p:nvPr/>
        </p:nvGrpSpPr>
        <p:grpSpPr>
          <a:xfrm rot="0">
            <a:off x="6532060" y="1521235"/>
            <a:ext cx="11017214" cy="6475500"/>
            <a:chOff x="0" y="0"/>
            <a:chExt cx="14689619" cy="8634000"/>
          </a:xfrm>
        </p:grpSpPr>
        <p:grpSp>
          <p:nvGrpSpPr>
            <p:cNvPr name="Group 10" id="10"/>
            <p:cNvGrpSpPr/>
            <p:nvPr/>
          </p:nvGrpSpPr>
          <p:grpSpPr>
            <a:xfrm rot="0">
              <a:off x="0" y="0"/>
              <a:ext cx="14689619" cy="8634000"/>
              <a:chOff x="0" y="0"/>
              <a:chExt cx="2901653" cy="1705482"/>
            </a:xfrm>
          </p:grpSpPr>
          <p:sp>
            <p:nvSpPr>
              <p:cNvPr name="Freeform 11" id="11"/>
              <p:cNvSpPr/>
              <p:nvPr/>
            </p:nvSpPr>
            <p:spPr>
              <a:xfrm flipH="false" flipV="false" rot="0">
                <a:off x="0" y="0"/>
                <a:ext cx="2901653" cy="1705482"/>
              </a:xfrm>
              <a:custGeom>
                <a:avLst/>
                <a:gdLst/>
                <a:ahLst/>
                <a:cxnLst/>
                <a:rect r="r" b="b" t="t" l="l"/>
                <a:pathLst>
                  <a:path h="1705482" w="2901653">
                    <a:moveTo>
                      <a:pt x="35136" y="0"/>
                    </a:moveTo>
                    <a:lnTo>
                      <a:pt x="2866517" y="0"/>
                    </a:lnTo>
                    <a:cubicBezTo>
                      <a:pt x="2875836" y="0"/>
                      <a:pt x="2884773" y="3702"/>
                      <a:pt x="2891362" y="10291"/>
                    </a:cubicBezTo>
                    <a:cubicBezTo>
                      <a:pt x="2897951" y="16880"/>
                      <a:pt x="2901653" y="25817"/>
                      <a:pt x="2901653" y="35136"/>
                    </a:cubicBezTo>
                    <a:lnTo>
                      <a:pt x="2901653" y="1670346"/>
                    </a:lnTo>
                    <a:cubicBezTo>
                      <a:pt x="2901653" y="1679665"/>
                      <a:pt x="2897951" y="1688601"/>
                      <a:pt x="2891362" y="1695191"/>
                    </a:cubicBezTo>
                    <a:cubicBezTo>
                      <a:pt x="2884773" y="1701780"/>
                      <a:pt x="2875836" y="1705482"/>
                      <a:pt x="2866517" y="1705482"/>
                    </a:cubicBezTo>
                    <a:lnTo>
                      <a:pt x="35136" y="1705482"/>
                    </a:lnTo>
                    <a:cubicBezTo>
                      <a:pt x="25817" y="1705482"/>
                      <a:pt x="16880" y="1701780"/>
                      <a:pt x="10291" y="1695191"/>
                    </a:cubicBezTo>
                    <a:cubicBezTo>
                      <a:pt x="3702" y="1688601"/>
                      <a:pt x="0" y="1679665"/>
                      <a:pt x="0" y="1670346"/>
                    </a:cubicBezTo>
                    <a:lnTo>
                      <a:pt x="0" y="35136"/>
                    </a:lnTo>
                    <a:cubicBezTo>
                      <a:pt x="0" y="25817"/>
                      <a:pt x="3702" y="16880"/>
                      <a:pt x="10291" y="10291"/>
                    </a:cubicBezTo>
                    <a:cubicBezTo>
                      <a:pt x="16880" y="3702"/>
                      <a:pt x="25817" y="0"/>
                      <a:pt x="35136" y="0"/>
                    </a:cubicBezTo>
                    <a:close/>
                  </a:path>
                </a:pathLst>
              </a:custGeom>
              <a:solidFill>
                <a:srgbClr val="E9E9E9">
                  <a:alpha val="93725"/>
                </a:srgbClr>
              </a:solidFill>
            </p:spPr>
          </p:sp>
          <p:sp>
            <p:nvSpPr>
              <p:cNvPr name="TextBox 12" id="12"/>
              <p:cNvSpPr txBox="true"/>
              <p:nvPr/>
            </p:nvSpPr>
            <p:spPr>
              <a:xfrm>
                <a:off x="0" y="-38100"/>
                <a:ext cx="2901653" cy="1743582"/>
              </a:xfrm>
              <a:prstGeom prst="rect">
                <a:avLst/>
              </a:prstGeom>
            </p:spPr>
            <p:txBody>
              <a:bodyPr anchor="ctr" rtlCol="false" tIns="50800" lIns="50800" bIns="50800" rIns="50800"/>
              <a:lstStyle/>
              <a:p>
                <a:pPr algn="ctr">
                  <a:lnSpc>
                    <a:spcPts val="2659"/>
                  </a:lnSpc>
                </a:pPr>
              </a:p>
            </p:txBody>
          </p:sp>
        </p:grpSp>
        <p:sp>
          <p:nvSpPr>
            <p:cNvPr name="TextBox 13" id="13"/>
            <p:cNvSpPr txBox="true"/>
            <p:nvPr/>
          </p:nvSpPr>
          <p:spPr>
            <a:xfrm rot="0">
              <a:off x="888225" y="299934"/>
              <a:ext cx="13645507" cy="1520826"/>
            </a:xfrm>
            <a:prstGeom prst="rect">
              <a:avLst/>
            </a:prstGeom>
          </p:spPr>
          <p:txBody>
            <a:bodyPr anchor="t" rtlCol="false" tIns="0" lIns="0" bIns="0" rIns="0">
              <a:spAutoFit/>
            </a:bodyPr>
            <a:lstStyle/>
            <a:p>
              <a:pPr algn="l">
                <a:lnSpc>
                  <a:spcPts val="8400"/>
                </a:lnSpc>
              </a:pPr>
              <a:r>
                <a:rPr lang="en-US" sz="8000" b="true">
                  <a:solidFill>
                    <a:srgbClr val="54565A">
                      <a:alpha val="93725"/>
                    </a:srgbClr>
                  </a:solidFill>
                  <a:latin typeface="Neue Montreal Bold"/>
                  <a:ea typeface="Neue Montreal Bold"/>
                  <a:cs typeface="Neue Montreal Bold"/>
                  <a:sym typeface="Neue Montreal Bold"/>
                </a:rPr>
                <a:t>Journey &amp; Interaction</a:t>
              </a:r>
            </a:p>
          </p:txBody>
        </p:sp>
        <p:sp>
          <p:nvSpPr>
            <p:cNvPr name="TextBox 14" id="14"/>
            <p:cNvSpPr txBox="true"/>
            <p:nvPr/>
          </p:nvSpPr>
          <p:spPr>
            <a:xfrm rot="0">
              <a:off x="888225" y="2171546"/>
              <a:ext cx="12237392" cy="5942540"/>
            </a:xfrm>
            <a:prstGeom prst="rect">
              <a:avLst/>
            </a:prstGeom>
          </p:spPr>
          <p:txBody>
            <a:bodyPr anchor="t" rtlCol="false" tIns="0" lIns="0" bIns="0" rIns="0">
              <a:spAutoFit/>
            </a:bodyPr>
            <a:lstStyle/>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Checks bill on the app</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R</a:t>
              </a:r>
              <a:r>
                <a:rPr lang="en-US" sz="2300" spc="23">
                  <a:solidFill>
                    <a:srgbClr val="54565A">
                      <a:alpha val="93725"/>
                    </a:srgbClr>
                  </a:solidFill>
                  <a:latin typeface="Neue Montreal"/>
                  <a:ea typeface="Neue Montreal"/>
                  <a:cs typeface="Neue Montreal"/>
                  <a:sym typeface="Neue Montreal"/>
                </a:rPr>
                <a:t>eceives emailers  with offers, explores intermittently</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Opens experiences app when nudged with push notification</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Books travel or shops usi</a:t>
              </a:r>
              <a:r>
                <a:rPr lang="en-US" sz="2300" spc="23">
                  <a:solidFill>
                    <a:srgbClr val="54565A">
                      <a:alpha val="93725"/>
                    </a:srgbClr>
                  </a:solidFill>
                  <a:latin typeface="Neue Montreal"/>
                  <a:ea typeface="Neue Montreal"/>
                  <a:cs typeface="Neue Montreal"/>
                  <a:sym typeface="Neue Montreal"/>
                </a:rPr>
                <a:t>ng the card regularly</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Visits lounge during travel</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Explores reward section but does not actively engage with it.</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Does not actively looks for rewards before making the purchase</a:t>
              </a:r>
            </a:p>
            <a:p>
              <a:pPr algn="l">
                <a:lnSpc>
                  <a:spcPts val="3220"/>
                </a:lnSpc>
              </a:pPr>
            </a:p>
          </p:txBody>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12262" r="0" b="-12262"/>
            </a:stretch>
          </a:blipFill>
        </p:spPr>
      </p:sp>
      <p:grpSp>
        <p:nvGrpSpPr>
          <p:cNvPr name="Group 3" id="3"/>
          <p:cNvGrpSpPr/>
          <p:nvPr/>
        </p:nvGrpSpPr>
        <p:grpSpPr>
          <a:xfrm rot="0">
            <a:off x="594857" y="1490165"/>
            <a:ext cx="5223879" cy="4506320"/>
            <a:chOff x="0" y="0"/>
            <a:chExt cx="6965172" cy="6008427"/>
          </a:xfrm>
        </p:grpSpPr>
        <p:grpSp>
          <p:nvGrpSpPr>
            <p:cNvPr name="Group 4" id="4"/>
            <p:cNvGrpSpPr/>
            <p:nvPr/>
          </p:nvGrpSpPr>
          <p:grpSpPr>
            <a:xfrm rot="0">
              <a:off x="0" y="0"/>
              <a:ext cx="6965172" cy="6008427"/>
              <a:chOff x="0" y="0"/>
              <a:chExt cx="1375837" cy="1186850"/>
            </a:xfrm>
          </p:grpSpPr>
          <p:sp>
            <p:nvSpPr>
              <p:cNvPr name="Freeform 5" id="5"/>
              <p:cNvSpPr/>
              <p:nvPr/>
            </p:nvSpPr>
            <p:spPr>
              <a:xfrm flipH="false" flipV="false" rot="0">
                <a:off x="0" y="0"/>
                <a:ext cx="1375837" cy="1186850"/>
              </a:xfrm>
              <a:custGeom>
                <a:avLst/>
                <a:gdLst/>
                <a:ahLst/>
                <a:cxnLst/>
                <a:rect r="r" b="b" t="t" l="l"/>
                <a:pathLst>
                  <a:path h="1186850" w="1375837">
                    <a:moveTo>
                      <a:pt x="74101" y="0"/>
                    </a:moveTo>
                    <a:lnTo>
                      <a:pt x="1301735" y="0"/>
                    </a:lnTo>
                    <a:cubicBezTo>
                      <a:pt x="1342660" y="0"/>
                      <a:pt x="1375837" y="33176"/>
                      <a:pt x="1375837" y="74101"/>
                    </a:cubicBezTo>
                    <a:lnTo>
                      <a:pt x="1375837" y="1112748"/>
                    </a:lnTo>
                    <a:cubicBezTo>
                      <a:pt x="1375837" y="1153673"/>
                      <a:pt x="1342660" y="1186850"/>
                      <a:pt x="1301735" y="1186850"/>
                    </a:cubicBezTo>
                    <a:lnTo>
                      <a:pt x="74101" y="1186850"/>
                    </a:lnTo>
                    <a:cubicBezTo>
                      <a:pt x="33176" y="1186850"/>
                      <a:pt x="0" y="1153673"/>
                      <a:pt x="0" y="1112748"/>
                    </a:cubicBezTo>
                    <a:lnTo>
                      <a:pt x="0" y="74101"/>
                    </a:lnTo>
                    <a:cubicBezTo>
                      <a:pt x="0" y="33176"/>
                      <a:pt x="33176" y="0"/>
                      <a:pt x="74101" y="0"/>
                    </a:cubicBezTo>
                    <a:close/>
                  </a:path>
                </a:pathLst>
              </a:custGeom>
              <a:solidFill>
                <a:srgbClr val="E9E9E9">
                  <a:alpha val="93725"/>
                </a:srgbClr>
              </a:solidFill>
            </p:spPr>
          </p:sp>
          <p:sp>
            <p:nvSpPr>
              <p:cNvPr name="TextBox 6" id="6"/>
              <p:cNvSpPr txBox="true"/>
              <p:nvPr/>
            </p:nvSpPr>
            <p:spPr>
              <a:xfrm>
                <a:off x="0" y="-38100"/>
                <a:ext cx="1375837" cy="1224950"/>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421157" y="299934"/>
              <a:ext cx="6470100" cy="1520826"/>
            </a:xfrm>
            <a:prstGeom prst="rect">
              <a:avLst/>
            </a:prstGeom>
          </p:spPr>
          <p:txBody>
            <a:bodyPr anchor="t" rtlCol="false" tIns="0" lIns="0" bIns="0" rIns="0">
              <a:spAutoFit/>
            </a:bodyPr>
            <a:lstStyle/>
            <a:p>
              <a:pPr algn="l">
                <a:lnSpc>
                  <a:spcPts val="8400"/>
                </a:lnSpc>
              </a:pPr>
              <a:r>
                <a:rPr lang="en-US" sz="8000" b="true">
                  <a:solidFill>
                    <a:srgbClr val="54565A">
                      <a:alpha val="93725"/>
                    </a:srgbClr>
                  </a:solidFill>
                  <a:latin typeface="Neue Montreal Bold"/>
                  <a:ea typeface="Neue Montreal Bold"/>
                  <a:cs typeface="Neue Montreal Bold"/>
                  <a:sym typeface="Neue Montreal Bold"/>
                </a:rPr>
                <a:t>User</a:t>
              </a:r>
            </a:p>
          </p:txBody>
        </p:sp>
        <p:sp>
          <p:nvSpPr>
            <p:cNvPr name="TextBox 8" id="8"/>
            <p:cNvSpPr txBox="true"/>
            <p:nvPr/>
          </p:nvSpPr>
          <p:spPr>
            <a:xfrm rot="0">
              <a:off x="421157" y="2304896"/>
              <a:ext cx="5802434" cy="3703531"/>
            </a:xfrm>
            <a:prstGeom prst="rect">
              <a:avLst/>
            </a:prstGeom>
          </p:spPr>
          <p:txBody>
            <a:bodyPr anchor="t" rtlCol="false" tIns="0" lIns="0" bIns="0" rIns="0">
              <a:spAutoFit/>
            </a:bodyPr>
            <a:lstStyle/>
            <a:p>
              <a:pPr algn="l">
                <a:lnSpc>
                  <a:spcPts val="3220"/>
                </a:lnSpc>
              </a:pPr>
              <a:r>
                <a:rPr lang="en-US" sz="2300" spc="23">
                  <a:solidFill>
                    <a:srgbClr val="54565A">
                      <a:alpha val="93725"/>
                    </a:srgbClr>
                  </a:solidFill>
                  <a:latin typeface="Neue Montreal"/>
                  <a:ea typeface="Neue Montreal"/>
                  <a:cs typeface="Neue Montreal"/>
                  <a:sym typeface="Neue Montreal"/>
                </a:rPr>
                <a:t>Highly engaged cardmember already using RX intermittently at well-known brands.</a:t>
              </a:r>
            </a:p>
            <a:p>
              <a:pPr algn="l">
                <a:lnSpc>
                  <a:spcPts val="3220"/>
                </a:lnSpc>
              </a:pPr>
            </a:p>
            <a:p>
              <a:pPr algn="l">
                <a:lnSpc>
                  <a:spcPts val="3220"/>
                </a:lnSpc>
              </a:pPr>
              <a:r>
                <a:rPr lang="en-US" sz="2300" spc="23" b="true">
                  <a:solidFill>
                    <a:srgbClr val="54565A">
                      <a:alpha val="93725"/>
                    </a:srgbClr>
                  </a:solidFill>
                  <a:latin typeface="Neue Montreal Bold"/>
                  <a:ea typeface="Neue Montreal Bold"/>
                  <a:cs typeface="Neue Montreal Bold"/>
                  <a:sym typeface="Neue Montreal Bold"/>
                </a:rPr>
                <a:t>Lo</a:t>
              </a:r>
              <a:r>
                <a:rPr lang="en-US" b="true" sz="2300" spc="23">
                  <a:solidFill>
                    <a:srgbClr val="54565A">
                      <a:alpha val="93725"/>
                    </a:srgbClr>
                  </a:solidFill>
                  <a:latin typeface="Neue Montreal Bold"/>
                  <a:ea typeface="Neue Montreal Bold"/>
                  <a:cs typeface="Neue Montreal Bold"/>
                  <a:sym typeface="Neue Montreal Bold"/>
                </a:rPr>
                <a:t>o</a:t>
              </a:r>
              <a:r>
                <a:rPr lang="en-US" sz="2300" spc="23" b="true">
                  <a:solidFill>
                    <a:srgbClr val="54565A">
                      <a:alpha val="93725"/>
                    </a:srgbClr>
                  </a:solidFill>
                  <a:latin typeface="Neue Montreal Bold"/>
                  <a:ea typeface="Neue Montreal Bold"/>
                  <a:cs typeface="Neue Montreal Bold"/>
                  <a:sym typeface="Neue Montreal Bold"/>
                </a:rPr>
                <a:t>k</a:t>
              </a:r>
              <a:r>
                <a:rPr lang="en-US" b="true" sz="2300" spc="23">
                  <a:solidFill>
                    <a:srgbClr val="54565A">
                      <a:alpha val="93725"/>
                    </a:srgbClr>
                  </a:solidFill>
                  <a:latin typeface="Neue Montreal Bold"/>
                  <a:ea typeface="Neue Montreal Bold"/>
                  <a:cs typeface="Neue Montreal Bold"/>
                  <a:sym typeface="Neue Montreal Bold"/>
                </a:rPr>
                <a:t>in</a:t>
              </a:r>
              <a:r>
                <a:rPr lang="en-US" sz="2300" spc="23" b="true">
                  <a:solidFill>
                    <a:srgbClr val="54565A">
                      <a:alpha val="93725"/>
                    </a:srgbClr>
                  </a:solidFill>
                  <a:latin typeface="Neue Montreal Bold"/>
                  <a:ea typeface="Neue Montreal Bold"/>
                  <a:cs typeface="Neue Montreal Bold"/>
                  <a:sym typeface="Neue Montreal Bold"/>
                </a:rPr>
                <a:t>g</a:t>
              </a:r>
              <a:r>
                <a:rPr lang="en-US" b="true" sz="2300" spc="23">
                  <a:solidFill>
                    <a:srgbClr val="54565A">
                      <a:alpha val="93725"/>
                    </a:srgbClr>
                  </a:solidFill>
                  <a:latin typeface="Neue Montreal Bold"/>
                  <a:ea typeface="Neue Montreal Bold"/>
                  <a:cs typeface="Neue Montreal Bold"/>
                  <a:sym typeface="Neue Montreal Bold"/>
                </a:rPr>
                <a:t> f</a:t>
              </a:r>
              <a:r>
                <a:rPr lang="en-US" sz="2300" spc="23" b="true">
                  <a:solidFill>
                    <a:srgbClr val="54565A">
                      <a:alpha val="93725"/>
                    </a:srgbClr>
                  </a:solidFill>
                  <a:latin typeface="Neue Montreal Bold"/>
                  <a:ea typeface="Neue Montreal Bold"/>
                  <a:cs typeface="Neue Montreal Bold"/>
                  <a:sym typeface="Neue Montreal Bold"/>
                </a:rPr>
                <a:t>or</a:t>
              </a:r>
              <a:r>
                <a:rPr lang="en-US" b="true" sz="2300" spc="23">
                  <a:solidFill>
                    <a:srgbClr val="54565A">
                      <a:alpha val="93725"/>
                    </a:srgbClr>
                  </a:solidFill>
                  <a:latin typeface="Neue Montreal Bold"/>
                  <a:ea typeface="Neue Montreal Bold"/>
                  <a:cs typeface="Neue Montreal Bold"/>
                  <a:sym typeface="Neue Montreal Bold"/>
                </a:rPr>
                <a:t> progression and mastery to maximize benefits.</a:t>
              </a:r>
            </a:p>
            <a:p>
              <a:pPr algn="l">
                <a:lnSpc>
                  <a:spcPts val="3220"/>
                </a:lnSpc>
              </a:pPr>
            </a:p>
          </p:txBody>
        </p:sp>
      </p:grpSp>
      <p:grpSp>
        <p:nvGrpSpPr>
          <p:cNvPr name="Group 9" id="9"/>
          <p:cNvGrpSpPr/>
          <p:nvPr/>
        </p:nvGrpSpPr>
        <p:grpSpPr>
          <a:xfrm rot="0">
            <a:off x="6532060" y="1521235"/>
            <a:ext cx="11017214" cy="6809731"/>
            <a:chOff x="0" y="0"/>
            <a:chExt cx="14689619" cy="9079642"/>
          </a:xfrm>
        </p:grpSpPr>
        <p:grpSp>
          <p:nvGrpSpPr>
            <p:cNvPr name="Group 10" id="10"/>
            <p:cNvGrpSpPr/>
            <p:nvPr/>
          </p:nvGrpSpPr>
          <p:grpSpPr>
            <a:xfrm rot="0">
              <a:off x="0" y="0"/>
              <a:ext cx="14689619" cy="9079642"/>
              <a:chOff x="0" y="0"/>
              <a:chExt cx="2901653" cy="1793509"/>
            </a:xfrm>
          </p:grpSpPr>
          <p:sp>
            <p:nvSpPr>
              <p:cNvPr name="Freeform 11" id="11"/>
              <p:cNvSpPr/>
              <p:nvPr/>
            </p:nvSpPr>
            <p:spPr>
              <a:xfrm flipH="false" flipV="false" rot="0">
                <a:off x="0" y="0"/>
                <a:ext cx="2901653" cy="1793510"/>
              </a:xfrm>
              <a:custGeom>
                <a:avLst/>
                <a:gdLst/>
                <a:ahLst/>
                <a:cxnLst/>
                <a:rect r="r" b="b" t="t" l="l"/>
                <a:pathLst>
                  <a:path h="1793510" w="2901653">
                    <a:moveTo>
                      <a:pt x="35136" y="0"/>
                    </a:moveTo>
                    <a:lnTo>
                      <a:pt x="2866517" y="0"/>
                    </a:lnTo>
                    <a:cubicBezTo>
                      <a:pt x="2875836" y="0"/>
                      <a:pt x="2884773" y="3702"/>
                      <a:pt x="2891362" y="10291"/>
                    </a:cubicBezTo>
                    <a:cubicBezTo>
                      <a:pt x="2897951" y="16880"/>
                      <a:pt x="2901653" y="25817"/>
                      <a:pt x="2901653" y="35136"/>
                    </a:cubicBezTo>
                    <a:lnTo>
                      <a:pt x="2901653" y="1758374"/>
                    </a:lnTo>
                    <a:cubicBezTo>
                      <a:pt x="2901653" y="1767692"/>
                      <a:pt x="2897951" y="1776629"/>
                      <a:pt x="2891362" y="1783218"/>
                    </a:cubicBezTo>
                    <a:cubicBezTo>
                      <a:pt x="2884773" y="1789808"/>
                      <a:pt x="2875836" y="1793510"/>
                      <a:pt x="2866517" y="1793510"/>
                    </a:cubicBezTo>
                    <a:lnTo>
                      <a:pt x="35136" y="1793510"/>
                    </a:lnTo>
                    <a:cubicBezTo>
                      <a:pt x="25817" y="1793510"/>
                      <a:pt x="16880" y="1789808"/>
                      <a:pt x="10291" y="1783218"/>
                    </a:cubicBezTo>
                    <a:cubicBezTo>
                      <a:pt x="3702" y="1776629"/>
                      <a:pt x="0" y="1767692"/>
                      <a:pt x="0" y="1758374"/>
                    </a:cubicBezTo>
                    <a:lnTo>
                      <a:pt x="0" y="35136"/>
                    </a:lnTo>
                    <a:cubicBezTo>
                      <a:pt x="0" y="25817"/>
                      <a:pt x="3702" y="16880"/>
                      <a:pt x="10291" y="10291"/>
                    </a:cubicBezTo>
                    <a:cubicBezTo>
                      <a:pt x="16880" y="3702"/>
                      <a:pt x="25817" y="0"/>
                      <a:pt x="35136" y="0"/>
                    </a:cubicBezTo>
                    <a:close/>
                  </a:path>
                </a:pathLst>
              </a:custGeom>
              <a:solidFill>
                <a:srgbClr val="E9E9E9">
                  <a:alpha val="93725"/>
                </a:srgbClr>
              </a:solidFill>
            </p:spPr>
          </p:sp>
          <p:sp>
            <p:nvSpPr>
              <p:cNvPr name="TextBox 12" id="12"/>
              <p:cNvSpPr txBox="true"/>
              <p:nvPr/>
            </p:nvSpPr>
            <p:spPr>
              <a:xfrm>
                <a:off x="0" y="-38100"/>
                <a:ext cx="2901653" cy="1831609"/>
              </a:xfrm>
              <a:prstGeom prst="rect">
                <a:avLst/>
              </a:prstGeom>
            </p:spPr>
            <p:txBody>
              <a:bodyPr anchor="ctr" rtlCol="false" tIns="50800" lIns="50800" bIns="50800" rIns="50800"/>
              <a:lstStyle/>
              <a:p>
                <a:pPr algn="ctr">
                  <a:lnSpc>
                    <a:spcPts val="2659"/>
                  </a:lnSpc>
                </a:pPr>
              </a:p>
            </p:txBody>
          </p:sp>
        </p:grpSp>
        <p:sp>
          <p:nvSpPr>
            <p:cNvPr name="TextBox 13" id="13"/>
            <p:cNvSpPr txBox="true"/>
            <p:nvPr/>
          </p:nvSpPr>
          <p:spPr>
            <a:xfrm rot="0">
              <a:off x="888225" y="299934"/>
              <a:ext cx="13645507" cy="1520826"/>
            </a:xfrm>
            <a:prstGeom prst="rect">
              <a:avLst/>
            </a:prstGeom>
          </p:spPr>
          <p:txBody>
            <a:bodyPr anchor="t" rtlCol="false" tIns="0" lIns="0" bIns="0" rIns="0">
              <a:spAutoFit/>
            </a:bodyPr>
            <a:lstStyle/>
            <a:p>
              <a:pPr algn="l">
                <a:lnSpc>
                  <a:spcPts val="8400"/>
                </a:lnSpc>
              </a:pPr>
              <a:r>
                <a:rPr lang="en-US" sz="8000" b="true">
                  <a:solidFill>
                    <a:srgbClr val="54565A">
                      <a:alpha val="93725"/>
                    </a:srgbClr>
                  </a:solidFill>
                  <a:latin typeface="Neue Montreal Bold"/>
                  <a:ea typeface="Neue Montreal Bold"/>
                  <a:cs typeface="Neue Montreal Bold"/>
                  <a:sym typeface="Neue Montreal Bold"/>
                </a:rPr>
                <a:t>Journey &amp; Interaction</a:t>
              </a:r>
            </a:p>
          </p:txBody>
        </p:sp>
        <p:sp>
          <p:nvSpPr>
            <p:cNvPr name="TextBox 14" id="14"/>
            <p:cNvSpPr txBox="true"/>
            <p:nvPr/>
          </p:nvSpPr>
          <p:spPr>
            <a:xfrm rot="0">
              <a:off x="888225" y="2171546"/>
              <a:ext cx="12237392" cy="5942540"/>
            </a:xfrm>
            <a:prstGeom prst="rect">
              <a:avLst/>
            </a:prstGeom>
          </p:spPr>
          <p:txBody>
            <a:bodyPr anchor="t" rtlCol="false" tIns="0" lIns="0" bIns="0" rIns="0">
              <a:spAutoFit/>
            </a:bodyPr>
            <a:lstStyle/>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R</a:t>
              </a:r>
              <a:r>
                <a:rPr lang="en-US" sz="2300" spc="23">
                  <a:solidFill>
                    <a:srgbClr val="54565A">
                      <a:alpha val="93725"/>
                    </a:srgbClr>
                  </a:solidFill>
                  <a:latin typeface="Neue Montreal"/>
                  <a:ea typeface="Neue Montreal"/>
                  <a:cs typeface="Neue Montreal"/>
                  <a:sym typeface="Neue Montreal"/>
                </a:rPr>
                <a:t>egularly checks bills &amp; rewards points</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Cares about reward point redemption opportunities</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Explores experiences </a:t>
              </a:r>
              <a:r>
                <a:rPr lang="en-US" sz="2300" spc="23">
                  <a:solidFill>
                    <a:srgbClr val="54565A">
                      <a:alpha val="93725"/>
                    </a:srgbClr>
                  </a:solidFill>
                  <a:latin typeface="Neue Montreal"/>
                  <a:ea typeface="Neue Montreal"/>
                  <a:cs typeface="Neue Montreal"/>
                  <a:sym typeface="Neue Montreal"/>
                </a:rPr>
                <a:t>App occasionally</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Looks at offers but does not always convert due to mismatch</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At times will check at offers before making a purchase </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Visits lounge as a second nature, staff has started becoming familiar</a:t>
              </a:r>
              <a:r>
                <a:rPr lang="en-US" sz="2300" spc="23">
                  <a:solidFill>
                    <a:srgbClr val="54565A">
                      <a:alpha val="93725"/>
                    </a:srgbClr>
                  </a:solidFill>
                  <a:latin typeface="Neue Montreal"/>
                  <a:ea typeface="Neue Montreal"/>
                  <a:cs typeface="Neue Montreal"/>
                  <a:sym typeface="Neue Montreal"/>
                </a:rPr>
                <a:t> </a:t>
              </a:r>
            </a:p>
            <a:p>
              <a:pPr algn="l" marL="496574" indent="-248287" lvl="1">
                <a:lnSpc>
                  <a:spcPts val="4600"/>
                </a:lnSpc>
                <a:buFont typeface="Arial"/>
                <a:buChar char="•"/>
              </a:pPr>
              <a:r>
                <a:rPr lang="en-US" sz="2300" spc="23">
                  <a:solidFill>
                    <a:srgbClr val="54565A">
                      <a:alpha val="93725"/>
                    </a:srgbClr>
                  </a:solidFill>
                  <a:latin typeface="Neue Montreal"/>
                  <a:ea typeface="Neue Montreal"/>
                  <a:cs typeface="Neue Montreal"/>
                  <a:sym typeface="Neue Montreal"/>
                </a:rPr>
                <a:t>Interacts with emails when time permit</a:t>
              </a:r>
            </a:p>
            <a:p>
              <a:pPr algn="l">
                <a:lnSpc>
                  <a:spcPts val="3220"/>
                </a:lnSpc>
              </a:pPr>
            </a:p>
          </p:txBody>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76047" y="-209939"/>
            <a:ext cx="18640095" cy="10496939"/>
          </a:xfrm>
          <a:custGeom>
            <a:avLst/>
            <a:gdLst/>
            <a:ahLst/>
            <a:cxnLst/>
            <a:rect r="r" b="b" t="t" l="l"/>
            <a:pathLst>
              <a:path h="10496939" w="18640095">
                <a:moveTo>
                  <a:pt x="0" y="0"/>
                </a:moveTo>
                <a:lnTo>
                  <a:pt x="18640094" y="0"/>
                </a:lnTo>
                <a:lnTo>
                  <a:pt x="18640094" y="10496939"/>
                </a:lnTo>
                <a:lnTo>
                  <a:pt x="0" y="10496939"/>
                </a:lnTo>
                <a:lnTo>
                  <a:pt x="0" y="0"/>
                </a:lnTo>
                <a:close/>
              </a:path>
            </a:pathLst>
          </a:custGeom>
          <a:blipFill>
            <a:blip r:embed="rId2"/>
            <a:stretch>
              <a:fillRect l="0" t="-9210" r="0" b="-9210"/>
            </a:stretch>
          </a:blipFill>
        </p:spPr>
      </p:sp>
      <p:grpSp>
        <p:nvGrpSpPr>
          <p:cNvPr name="Group 3" id="3"/>
          <p:cNvGrpSpPr/>
          <p:nvPr/>
        </p:nvGrpSpPr>
        <p:grpSpPr>
          <a:xfrm rot="0">
            <a:off x="1028700" y="1490165"/>
            <a:ext cx="12803711" cy="1365570"/>
            <a:chOff x="0" y="0"/>
            <a:chExt cx="3372171" cy="359656"/>
          </a:xfrm>
        </p:grpSpPr>
        <p:sp>
          <p:nvSpPr>
            <p:cNvPr name="Freeform 4" id="4"/>
            <p:cNvSpPr/>
            <p:nvPr/>
          </p:nvSpPr>
          <p:spPr>
            <a:xfrm flipH="false" flipV="false" rot="0">
              <a:off x="0" y="0"/>
              <a:ext cx="3372171" cy="359656"/>
            </a:xfrm>
            <a:custGeom>
              <a:avLst/>
              <a:gdLst/>
              <a:ahLst/>
              <a:cxnLst/>
              <a:rect r="r" b="b" t="t" l="l"/>
              <a:pathLst>
                <a:path h="359656" w="3372171">
                  <a:moveTo>
                    <a:pt x="30233" y="0"/>
                  </a:moveTo>
                  <a:lnTo>
                    <a:pt x="3341938" y="0"/>
                  </a:lnTo>
                  <a:cubicBezTo>
                    <a:pt x="3358635" y="0"/>
                    <a:pt x="3372171" y="13536"/>
                    <a:pt x="3372171" y="30233"/>
                  </a:cubicBezTo>
                  <a:lnTo>
                    <a:pt x="3372171" y="329423"/>
                  </a:lnTo>
                  <a:cubicBezTo>
                    <a:pt x="3372171" y="337441"/>
                    <a:pt x="3368986" y="345131"/>
                    <a:pt x="3363316" y="350801"/>
                  </a:cubicBezTo>
                  <a:cubicBezTo>
                    <a:pt x="3357646" y="356471"/>
                    <a:pt x="3349956" y="359656"/>
                    <a:pt x="3341938" y="359656"/>
                  </a:cubicBezTo>
                  <a:lnTo>
                    <a:pt x="30233" y="359656"/>
                  </a:lnTo>
                  <a:cubicBezTo>
                    <a:pt x="13536" y="359656"/>
                    <a:pt x="0" y="346120"/>
                    <a:pt x="0" y="329423"/>
                  </a:cubicBezTo>
                  <a:lnTo>
                    <a:pt x="0" y="30233"/>
                  </a:lnTo>
                  <a:cubicBezTo>
                    <a:pt x="0" y="13536"/>
                    <a:pt x="13536" y="0"/>
                    <a:pt x="30233" y="0"/>
                  </a:cubicBezTo>
                  <a:close/>
                </a:path>
              </a:pathLst>
            </a:custGeom>
            <a:solidFill>
              <a:srgbClr val="E9E9E9">
                <a:alpha val="93725"/>
              </a:srgbClr>
            </a:solidFill>
          </p:spPr>
        </p:sp>
        <p:sp>
          <p:nvSpPr>
            <p:cNvPr name="TextBox 5" id="5"/>
            <p:cNvSpPr txBox="true"/>
            <p:nvPr/>
          </p:nvSpPr>
          <p:spPr>
            <a:xfrm>
              <a:off x="0" y="-38100"/>
              <a:ext cx="3372171" cy="397756"/>
            </a:xfrm>
            <a:prstGeom prst="rect">
              <a:avLst/>
            </a:prstGeom>
          </p:spPr>
          <p:txBody>
            <a:bodyPr anchor="ctr" rtlCol="false" tIns="50800" lIns="50800" bIns="50800" rIns="50800"/>
            <a:lstStyle/>
            <a:p>
              <a:pPr algn="ctr">
                <a:lnSpc>
                  <a:spcPts val="2659"/>
                </a:lnSpc>
              </a:pPr>
            </a:p>
          </p:txBody>
        </p:sp>
      </p:grpSp>
      <p:sp>
        <p:nvSpPr>
          <p:cNvPr name="TextBox 6" id="6"/>
          <p:cNvSpPr txBox="true"/>
          <p:nvPr/>
        </p:nvSpPr>
        <p:spPr>
          <a:xfrm rot="0">
            <a:off x="2010102" y="1741309"/>
            <a:ext cx="9550274" cy="1114425"/>
          </a:xfrm>
          <a:prstGeom prst="rect">
            <a:avLst/>
          </a:prstGeom>
        </p:spPr>
        <p:txBody>
          <a:bodyPr anchor="t" rtlCol="false" tIns="0" lIns="0" bIns="0" rIns="0">
            <a:spAutoFit/>
          </a:bodyPr>
          <a:lstStyle/>
          <a:p>
            <a:pPr algn="l">
              <a:lnSpc>
                <a:spcPts val="8400"/>
              </a:lnSpc>
            </a:pPr>
            <a:r>
              <a:rPr lang="en-US" sz="8000" b="true">
                <a:solidFill>
                  <a:srgbClr val="54565A"/>
                </a:solidFill>
                <a:latin typeface="Neue Montreal Bold"/>
                <a:ea typeface="Neue Montreal Bold"/>
                <a:cs typeface="Neue Montreal Bold"/>
                <a:sym typeface="Neue Montreal Bold"/>
              </a:rPr>
              <a:t>Barriers To Usage </a:t>
            </a:r>
          </a:p>
        </p:txBody>
      </p:sp>
      <p:grpSp>
        <p:nvGrpSpPr>
          <p:cNvPr name="Group 7" id="7"/>
          <p:cNvGrpSpPr/>
          <p:nvPr/>
        </p:nvGrpSpPr>
        <p:grpSpPr>
          <a:xfrm rot="0">
            <a:off x="1229567" y="3215555"/>
            <a:ext cx="5560033" cy="5042620"/>
            <a:chOff x="0" y="0"/>
            <a:chExt cx="1464371" cy="1328097"/>
          </a:xfrm>
        </p:grpSpPr>
        <p:sp>
          <p:nvSpPr>
            <p:cNvPr name="Freeform 8" id="8"/>
            <p:cNvSpPr/>
            <p:nvPr/>
          </p:nvSpPr>
          <p:spPr>
            <a:xfrm flipH="false" flipV="false" rot="0">
              <a:off x="0" y="0"/>
              <a:ext cx="1464371" cy="1328097"/>
            </a:xfrm>
            <a:custGeom>
              <a:avLst/>
              <a:gdLst/>
              <a:ahLst/>
              <a:cxnLst/>
              <a:rect r="r" b="b" t="t" l="l"/>
              <a:pathLst>
                <a:path h="1328097" w="1464371">
                  <a:moveTo>
                    <a:pt x="69621" y="0"/>
                  </a:moveTo>
                  <a:lnTo>
                    <a:pt x="1394750" y="0"/>
                  </a:lnTo>
                  <a:cubicBezTo>
                    <a:pt x="1433200" y="0"/>
                    <a:pt x="1464371" y="31170"/>
                    <a:pt x="1464371" y="69621"/>
                  </a:cubicBezTo>
                  <a:lnTo>
                    <a:pt x="1464371" y="1258476"/>
                  </a:lnTo>
                  <a:cubicBezTo>
                    <a:pt x="1464371" y="1276941"/>
                    <a:pt x="1457036" y="1294649"/>
                    <a:pt x="1443979" y="1307706"/>
                  </a:cubicBezTo>
                  <a:cubicBezTo>
                    <a:pt x="1430923" y="1320762"/>
                    <a:pt x="1413214" y="1328097"/>
                    <a:pt x="1394750" y="1328097"/>
                  </a:cubicBezTo>
                  <a:lnTo>
                    <a:pt x="69621" y="1328097"/>
                  </a:lnTo>
                  <a:cubicBezTo>
                    <a:pt x="51156" y="1328097"/>
                    <a:pt x="33448" y="1320762"/>
                    <a:pt x="20392" y="1307706"/>
                  </a:cubicBezTo>
                  <a:cubicBezTo>
                    <a:pt x="7335" y="1294649"/>
                    <a:pt x="0" y="1276941"/>
                    <a:pt x="0" y="1258476"/>
                  </a:cubicBezTo>
                  <a:lnTo>
                    <a:pt x="0" y="69621"/>
                  </a:lnTo>
                  <a:cubicBezTo>
                    <a:pt x="0" y="51156"/>
                    <a:pt x="7335" y="33448"/>
                    <a:pt x="20392" y="20392"/>
                  </a:cubicBezTo>
                  <a:cubicBezTo>
                    <a:pt x="33448" y="7335"/>
                    <a:pt x="51156" y="0"/>
                    <a:pt x="69621" y="0"/>
                  </a:cubicBezTo>
                  <a:close/>
                </a:path>
              </a:pathLst>
            </a:custGeom>
            <a:solidFill>
              <a:srgbClr val="E9E9E9">
                <a:alpha val="93725"/>
              </a:srgbClr>
            </a:solidFill>
          </p:spPr>
        </p:sp>
        <p:sp>
          <p:nvSpPr>
            <p:cNvPr name="TextBox 9" id="9"/>
            <p:cNvSpPr txBox="true"/>
            <p:nvPr/>
          </p:nvSpPr>
          <p:spPr>
            <a:xfrm>
              <a:off x="0" y="-38100"/>
              <a:ext cx="1464371" cy="1366197"/>
            </a:xfrm>
            <a:prstGeom prst="rect">
              <a:avLst/>
            </a:prstGeom>
          </p:spPr>
          <p:txBody>
            <a:bodyPr anchor="ctr" rtlCol="false" tIns="50800" lIns="50800" bIns="50800" rIns="50800"/>
            <a:lstStyle/>
            <a:p>
              <a:pPr algn="ctr">
                <a:lnSpc>
                  <a:spcPts val="2659"/>
                </a:lnSpc>
              </a:pPr>
            </a:p>
          </p:txBody>
        </p:sp>
      </p:grpSp>
      <p:sp>
        <p:nvSpPr>
          <p:cNvPr name="TextBox 10" id="10"/>
          <p:cNvSpPr txBox="true"/>
          <p:nvPr/>
        </p:nvSpPr>
        <p:spPr>
          <a:xfrm rot="0">
            <a:off x="1603376" y="3620666"/>
            <a:ext cx="4118588" cy="4105910"/>
          </a:xfrm>
          <a:prstGeom prst="rect">
            <a:avLst/>
          </a:prstGeom>
        </p:spPr>
        <p:txBody>
          <a:bodyPr anchor="t" rtlCol="false" tIns="0" lIns="0" bIns="0" rIns="0">
            <a:spAutoFit/>
          </a:bodyPr>
          <a:lstStyle/>
          <a:p>
            <a:pPr algn="l">
              <a:lnSpc>
                <a:spcPts val="3640"/>
              </a:lnSpc>
            </a:pPr>
            <a:r>
              <a:rPr lang="en-US" sz="2600" spc="26" b="true">
                <a:solidFill>
                  <a:srgbClr val="54565A"/>
                </a:solidFill>
                <a:latin typeface="Neue Montreal Bold"/>
                <a:ea typeface="Neue Montreal Bold"/>
                <a:cs typeface="Neue Montreal Bold"/>
                <a:sym typeface="Neue Montreal Bold"/>
              </a:rPr>
              <a:t>New / Non Users</a:t>
            </a:r>
          </a:p>
          <a:p>
            <a:pPr algn="l">
              <a:lnSpc>
                <a:spcPts val="3640"/>
              </a:lnSpc>
            </a:pPr>
          </a:p>
          <a:p>
            <a:pPr algn="l" marL="561342" indent="-280671" lvl="1">
              <a:lnSpc>
                <a:spcPts val="3640"/>
              </a:lnSpc>
              <a:buFont typeface="Arial"/>
              <a:buChar char="•"/>
            </a:pPr>
            <a:r>
              <a:rPr lang="en-US" sz="2600" spc="26">
                <a:solidFill>
                  <a:srgbClr val="54565A"/>
                </a:solidFill>
                <a:latin typeface="Neue Montreal"/>
                <a:ea typeface="Neue Montreal"/>
                <a:cs typeface="Neue Montreal"/>
                <a:sym typeface="Neue Montreal"/>
              </a:rPr>
              <a:t>Doesn't know, unaware</a:t>
            </a:r>
          </a:p>
          <a:p>
            <a:pPr algn="l" marL="561342" indent="-280671" lvl="1">
              <a:lnSpc>
                <a:spcPts val="3640"/>
              </a:lnSpc>
              <a:buFont typeface="Arial"/>
              <a:buChar char="•"/>
            </a:pPr>
            <a:r>
              <a:rPr lang="en-US" sz="2600" spc="26">
                <a:solidFill>
                  <a:srgbClr val="54565A"/>
                </a:solidFill>
                <a:latin typeface="Neue Montreal"/>
                <a:ea typeface="Neue Montreal"/>
                <a:cs typeface="Neue Montreal"/>
                <a:sym typeface="Neue Montreal"/>
              </a:rPr>
              <a:t>Don't understand</a:t>
            </a:r>
          </a:p>
          <a:p>
            <a:pPr algn="l" marL="561342" indent="-280671" lvl="1">
              <a:lnSpc>
                <a:spcPts val="3640"/>
              </a:lnSpc>
              <a:buFont typeface="Arial"/>
              <a:buChar char="•"/>
            </a:pPr>
            <a:r>
              <a:rPr lang="en-US" sz="2600" spc="26">
                <a:solidFill>
                  <a:srgbClr val="54565A"/>
                </a:solidFill>
                <a:latin typeface="Neue Montreal"/>
                <a:ea typeface="Neue Montreal"/>
                <a:cs typeface="Neue Montreal"/>
                <a:sym typeface="Neue Montreal"/>
              </a:rPr>
              <a:t>Too tedious</a:t>
            </a:r>
          </a:p>
          <a:p>
            <a:pPr algn="l" marL="561342" indent="-280671" lvl="1">
              <a:lnSpc>
                <a:spcPts val="3640"/>
              </a:lnSpc>
              <a:buFont typeface="Arial"/>
              <a:buChar char="•"/>
            </a:pPr>
            <a:r>
              <a:rPr lang="en-US" sz="2600" spc="26">
                <a:solidFill>
                  <a:srgbClr val="54565A"/>
                </a:solidFill>
                <a:latin typeface="Neue Montreal"/>
                <a:ea typeface="Neue Montreal"/>
                <a:cs typeface="Neue Montreal"/>
                <a:sym typeface="Neue Montreal"/>
              </a:rPr>
              <a:t>Doesn't see value</a:t>
            </a:r>
          </a:p>
          <a:p>
            <a:pPr algn="l" marL="561342" indent="-280671" lvl="1">
              <a:lnSpc>
                <a:spcPts val="3640"/>
              </a:lnSpc>
              <a:buFont typeface="Arial"/>
              <a:buChar char="•"/>
            </a:pPr>
            <a:r>
              <a:rPr lang="en-US" sz="2600" spc="26">
                <a:solidFill>
                  <a:srgbClr val="54565A"/>
                </a:solidFill>
                <a:latin typeface="Neue Montreal"/>
                <a:ea typeface="Neue Montreal"/>
                <a:cs typeface="Neue Montreal"/>
                <a:sym typeface="Neue Montreal"/>
              </a:rPr>
              <a:t>Disconnect with brands</a:t>
            </a:r>
          </a:p>
          <a:p>
            <a:pPr algn="l" marL="561342" indent="-280671" lvl="1">
              <a:lnSpc>
                <a:spcPts val="3640"/>
              </a:lnSpc>
              <a:buFont typeface="Arial"/>
              <a:buChar char="•"/>
            </a:pPr>
            <a:r>
              <a:rPr lang="en-US" sz="2600" spc="26">
                <a:solidFill>
                  <a:srgbClr val="54565A"/>
                </a:solidFill>
                <a:latin typeface="Neue Montreal"/>
                <a:ea typeface="Neue Montreal"/>
                <a:cs typeface="Neue Montreal"/>
                <a:sym typeface="Neue Montreal"/>
              </a:rPr>
              <a:t>Doesn’t evaluate card rewards before purchase </a:t>
            </a:r>
          </a:p>
        </p:txBody>
      </p:sp>
      <p:grpSp>
        <p:nvGrpSpPr>
          <p:cNvPr name="Group 11" id="11"/>
          <p:cNvGrpSpPr/>
          <p:nvPr/>
        </p:nvGrpSpPr>
        <p:grpSpPr>
          <a:xfrm rot="0">
            <a:off x="8272378" y="3215555"/>
            <a:ext cx="5560033" cy="5042620"/>
            <a:chOff x="0" y="0"/>
            <a:chExt cx="1464371" cy="1328097"/>
          </a:xfrm>
        </p:grpSpPr>
        <p:sp>
          <p:nvSpPr>
            <p:cNvPr name="Freeform 12" id="12"/>
            <p:cNvSpPr/>
            <p:nvPr/>
          </p:nvSpPr>
          <p:spPr>
            <a:xfrm flipH="false" flipV="false" rot="0">
              <a:off x="0" y="0"/>
              <a:ext cx="1464371" cy="1328097"/>
            </a:xfrm>
            <a:custGeom>
              <a:avLst/>
              <a:gdLst/>
              <a:ahLst/>
              <a:cxnLst/>
              <a:rect r="r" b="b" t="t" l="l"/>
              <a:pathLst>
                <a:path h="1328097" w="1464371">
                  <a:moveTo>
                    <a:pt x="69621" y="0"/>
                  </a:moveTo>
                  <a:lnTo>
                    <a:pt x="1394750" y="0"/>
                  </a:lnTo>
                  <a:cubicBezTo>
                    <a:pt x="1433200" y="0"/>
                    <a:pt x="1464371" y="31170"/>
                    <a:pt x="1464371" y="69621"/>
                  </a:cubicBezTo>
                  <a:lnTo>
                    <a:pt x="1464371" y="1258476"/>
                  </a:lnTo>
                  <a:cubicBezTo>
                    <a:pt x="1464371" y="1276941"/>
                    <a:pt x="1457036" y="1294649"/>
                    <a:pt x="1443979" y="1307706"/>
                  </a:cubicBezTo>
                  <a:cubicBezTo>
                    <a:pt x="1430923" y="1320762"/>
                    <a:pt x="1413214" y="1328097"/>
                    <a:pt x="1394750" y="1328097"/>
                  </a:cubicBezTo>
                  <a:lnTo>
                    <a:pt x="69621" y="1328097"/>
                  </a:lnTo>
                  <a:cubicBezTo>
                    <a:pt x="51156" y="1328097"/>
                    <a:pt x="33448" y="1320762"/>
                    <a:pt x="20392" y="1307706"/>
                  </a:cubicBezTo>
                  <a:cubicBezTo>
                    <a:pt x="7335" y="1294649"/>
                    <a:pt x="0" y="1276941"/>
                    <a:pt x="0" y="1258476"/>
                  </a:cubicBezTo>
                  <a:lnTo>
                    <a:pt x="0" y="69621"/>
                  </a:lnTo>
                  <a:cubicBezTo>
                    <a:pt x="0" y="51156"/>
                    <a:pt x="7335" y="33448"/>
                    <a:pt x="20392" y="20392"/>
                  </a:cubicBezTo>
                  <a:cubicBezTo>
                    <a:pt x="33448" y="7335"/>
                    <a:pt x="51156" y="0"/>
                    <a:pt x="69621" y="0"/>
                  </a:cubicBezTo>
                  <a:close/>
                </a:path>
              </a:pathLst>
            </a:custGeom>
            <a:solidFill>
              <a:srgbClr val="E9E9E9">
                <a:alpha val="93725"/>
              </a:srgbClr>
            </a:solidFill>
          </p:spPr>
        </p:sp>
        <p:sp>
          <p:nvSpPr>
            <p:cNvPr name="TextBox 13" id="13"/>
            <p:cNvSpPr txBox="true"/>
            <p:nvPr/>
          </p:nvSpPr>
          <p:spPr>
            <a:xfrm>
              <a:off x="0" y="-38100"/>
              <a:ext cx="1464371" cy="1366197"/>
            </a:xfrm>
            <a:prstGeom prst="rect">
              <a:avLst/>
            </a:prstGeom>
          </p:spPr>
          <p:txBody>
            <a:bodyPr anchor="ctr" rtlCol="false" tIns="50800" lIns="50800" bIns="50800" rIns="50800"/>
            <a:lstStyle/>
            <a:p>
              <a:pPr algn="ctr">
                <a:lnSpc>
                  <a:spcPts val="2659"/>
                </a:lnSpc>
              </a:pPr>
            </a:p>
          </p:txBody>
        </p:sp>
      </p:grpSp>
      <p:sp>
        <p:nvSpPr>
          <p:cNvPr name="TextBox 14" id="14"/>
          <p:cNvSpPr txBox="true"/>
          <p:nvPr/>
        </p:nvSpPr>
        <p:spPr>
          <a:xfrm rot="0">
            <a:off x="8634225" y="3620666"/>
            <a:ext cx="4788489" cy="2734310"/>
          </a:xfrm>
          <a:prstGeom prst="rect">
            <a:avLst/>
          </a:prstGeom>
        </p:spPr>
        <p:txBody>
          <a:bodyPr anchor="t" rtlCol="false" tIns="0" lIns="0" bIns="0" rIns="0">
            <a:spAutoFit/>
          </a:bodyPr>
          <a:lstStyle/>
          <a:p>
            <a:pPr algn="l">
              <a:lnSpc>
                <a:spcPts val="3640"/>
              </a:lnSpc>
            </a:pPr>
            <a:r>
              <a:rPr lang="en-US" sz="2600" spc="26" b="true">
                <a:solidFill>
                  <a:srgbClr val="54565A"/>
                </a:solidFill>
                <a:latin typeface="Neue Montreal Bold"/>
                <a:ea typeface="Neue Montreal Bold"/>
                <a:cs typeface="Neue Montreal Bold"/>
                <a:sym typeface="Neue Montreal Bold"/>
              </a:rPr>
              <a:t>Users</a:t>
            </a:r>
          </a:p>
          <a:p>
            <a:pPr algn="l">
              <a:lnSpc>
                <a:spcPts val="3640"/>
              </a:lnSpc>
            </a:pPr>
          </a:p>
          <a:p>
            <a:pPr algn="l" marL="561341" indent="-280670" lvl="1">
              <a:lnSpc>
                <a:spcPts val="3640"/>
              </a:lnSpc>
              <a:buFont typeface="Arial"/>
              <a:buChar char="•"/>
            </a:pPr>
            <a:r>
              <a:rPr lang="en-US" sz="2600" spc="26">
                <a:solidFill>
                  <a:srgbClr val="54565A"/>
                </a:solidFill>
                <a:latin typeface="Neue Montreal"/>
                <a:ea typeface="Neue Montreal"/>
                <a:cs typeface="Neue Montreal"/>
                <a:sym typeface="Neue Montreal"/>
              </a:rPr>
              <a:t>Brand disconnect </a:t>
            </a:r>
          </a:p>
          <a:p>
            <a:pPr algn="l" marL="561341" indent="-280670" lvl="1">
              <a:lnSpc>
                <a:spcPts val="3640"/>
              </a:lnSpc>
              <a:buFont typeface="Arial"/>
              <a:buChar char="•"/>
            </a:pPr>
            <a:r>
              <a:rPr lang="en-US" sz="2600" spc="26">
                <a:solidFill>
                  <a:srgbClr val="54565A"/>
                </a:solidFill>
                <a:latin typeface="Neue Montreal"/>
                <a:ea typeface="Neue Montreal"/>
                <a:cs typeface="Neue Montreal"/>
                <a:sym typeface="Neue Montreal"/>
              </a:rPr>
              <a:t>Doesn’t recall brands</a:t>
            </a:r>
          </a:p>
          <a:p>
            <a:pPr algn="l" marL="561341" indent="-280670" lvl="1">
              <a:lnSpc>
                <a:spcPts val="3640"/>
              </a:lnSpc>
              <a:buFont typeface="Arial"/>
              <a:buChar char="•"/>
            </a:pPr>
            <a:r>
              <a:rPr lang="en-US" sz="2600" spc="26">
                <a:solidFill>
                  <a:srgbClr val="54565A"/>
                </a:solidFill>
                <a:latin typeface="Neue Montreal"/>
                <a:ea typeface="Neue Montreal"/>
                <a:cs typeface="Neue Montreal"/>
                <a:sym typeface="Neue Montreal"/>
              </a:rPr>
              <a:t>Confusion between RX &amp; RM</a:t>
            </a:r>
          </a:p>
          <a:p>
            <a:pPr algn="l" marL="561341" indent="-280670" lvl="1">
              <a:lnSpc>
                <a:spcPts val="3640"/>
              </a:lnSpc>
              <a:buFont typeface="Arial"/>
              <a:buChar char="•"/>
            </a:pPr>
            <a:r>
              <a:rPr lang="en-US" sz="2600" spc="26">
                <a:solidFill>
                  <a:srgbClr val="54565A"/>
                </a:solidFill>
                <a:latin typeface="Neue Montreal"/>
                <a:ea typeface="Neue Montreal"/>
                <a:cs typeface="Neue Montreal"/>
                <a:sym typeface="Neue Montreal"/>
              </a:rPr>
              <a:t>Better offer elsewhere</a:t>
            </a:r>
          </a:p>
        </p:txBody>
      </p:sp>
      <p:sp>
        <p:nvSpPr>
          <p:cNvPr name="TextBox 15" id="15"/>
          <p:cNvSpPr txBox="true"/>
          <p:nvPr/>
        </p:nvSpPr>
        <p:spPr>
          <a:xfrm rot="0">
            <a:off x="271503" y="9754795"/>
            <a:ext cx="9550274" cy="188601"/>
          </a:xfrm>
          <a:prstGeom prst="rect">
            <a:avLst/>
          </a:prstGeom>
        </p:spPr>
        <p:txBody>
          <a:bodyPr anchor="t" rtlCol="false" tIns="0" lIns="0" bIns="0" rIns="0">
            <a:spAutoFit/>
          </a:bodyPr>
          <a:lstStyle/>
          <a:p>
            <a:pPr algn="l">
              <a:lnSpc>
                <a:spcPts val="1470"/>
              </a:lnSpc>
            </a:pPr>
            <a:r>
              <a:rPr lang="en-US" sz="1400">
                <a:solidFill>
                  <a:srgbClr val="000000"/>
                </a:solidFill>
                <a:latin typeface="Neue Montreal"/>
                <a:ea typeface="Neue Montreal"/>
                <a:cs typeface="Neue Montreal"/>
                <a:sym typeface="Neue Montreal"/>
              </a:rPr>
              <a:t>Hypothesized*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DAHA_5bGPFg</dc:identifier>
  <dcterms:modified xsi:type="dcterms:W3CDTF">2011-08-01T06:04:30Z</dcterms:modified>
  <cp:revision>1</cp:revision>
  <dc:title>AMEX RX - Customer Outreach Strategy</dc:title>
</cp:coreProperties>
</file>